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68" r:id="rId3"/>
    <p:sldId id="270" r:id="rId4"/>
    <p:sldId id="269" r:id="rId5"/>
    <p:sldId id="257" r:id="rId6"/>
    <p:sldId id="284" r:id="rId7"/>
    <p:sldId id="271" r:id="rId8"/>
    <p:sldId id="272" r:id="rId9"/>
    <p:sldId id="260" r:id="rId10"/>
    <p:sldId id="261" r:id="rId11"/>
    <p:sldId id="262" r:id="rId12"/>
    <p:sldId id="263" r:id="rId13"/>
    <p:sldId id="264" r:id="rId14"/>
    <p:sldId id="265" r:id="rId15"/>
    <p:sldId id="275" r:id="rId16"/>
    <p:sldId id="273" r:id="rId17"/>
    <p:sldId id="274" r:id="rId18"/>
    <p:sldId id="276" r:id="rId19"/>
    <p:sldId id="277" r:id="rId20"/>
    <p:sldId id="278" r:id="rId21"/>
    <p:sldId id="279" r:id="rId22"/>
    <p:sldId id="280" r:id="rId23"/>
    <p:sldId id="281" r:id="rId24"/>
    <p:sldId id="282" r:id="rId25"/>
    <p:sldId id="283"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58" d="100"/>
          <a:sy n="58" d="100"/>
        </p:scale>
        <p:origin x="77" y="6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fr-FR" smtClean="0"/>
              <a:t>Modifiez le style du titre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fr-FR" smtClean="0"/>
              <a:t>Modifier le style des sous-titres du masque</a:t>
            </a:r>
            <a:endParaRPr lang="en-US" dirty="0"/>
          </a:p>
        </p:txBody>
      </p:sp>
      <p:sp>
        <p:nvSpPr>
          <p:cNvPr id="4" name="Date Placeholder 3"/>
          <p:cNvSpPr>
            <a:spLocks noGrp="1"/>
          </p:cNvSpPr>
          <p:nvPr>
            <p:ph type="dt" sz="half" idx="10"/>
          </p:nvPr>
        </p:nvSpPr>
        <p:spPr/>
        <p:txBody>
          <a:bodyPr/>
          <a:lstStyle>
            <a:lvl1pPr algn="l">
              <a:defRPr/>
            </a:lvl1pPr>
          </a:lstStyle>
          <a:p>
            <a:fld id="{48A87A34-81AB-432B-8DAE-1953F412C126}" type="datetimeFigureOut">
              <a:rPr lang="en-US" smtClean="0"/>
              <a:pPr/>
              <a:t>6/1/2023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05204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a:t>
            </a:fld>
            <a:endParaRPr lang="en-US" dirty="0"/>
          </a:p>
        </p:txBody>
      </p:sp>
    </p:spTree>
    <p:extLst>
      <p:ext uri="{BB962C8B-B14F-4D97-AF65-F5344CB8AC3E}">
        <p14:creationId xmlns:p14="http://schemas.microsoft.com/office/powerpoint/2010/main" val="31252436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fr-FR" smtClean="0"/>
              <a:t>Modifiez le style du titre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1362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a:t>
            </a:fld>
            <a:endParaRPr lang="en-US" dirty="0"/>
          </a:p>
        </p:txBody>
      </p:sp>
    </p:spTree>
    <p:extLst>
      <p:ext uri="{BB962C8B-B14F-4D97-AF65-F5344CB8AC3E}">
        <p14:creationId xmlns:p14="http://schemas.microsoft.com/office/powerpoint/2010/main" val="843851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fr-FR" smtClean="0"/>
              <a:t>Modifiez le style du titre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152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fr-FR" smtClean="0"/>
              <a:t>Modifiez le style du titre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‹N°›</a:t>
            </a:fld>
            <a:endParaRPr lang="en-US" dirty="0"/>
          </a:p>
        </p:txBody>
      </p:sp>
    </p:spTree>
    <p:extLst>
      <p:ext uri="{BB962C8B-B14F-4D97-AF65-F5344CB8AC3E}">
        <p14:creationId xmlns:p14="http://schemas.microsoft.com/office/powerpoint/2010/main" val="1739602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fr-FR" smtClean="0"/>
              <a:t>Modifiez le style du titre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Content Placeholder 3"/>
          <p:cNvSpPr>
            <a:spLocks noGrp="1"/>
          </p:cNvSpPr>
          <p:nvPr>
            <p:ph sz="half" idx="2"/>
          </p:nvPr>
        </p:nvSpPr>
        <p:spPr>
          <a:xfrm>
            <a:off x="1024128" y="2967788"/>
            <a:ext cx="4754880" cy="3341572"/>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fr-FR" smtClean="0"/>
              <a:t>Modifier les styles du texte du masque</a:t>
            </a:r>
          </a:p>
        </p:txBody>
      </p:sp>
      <p:sp>
        <p:nvSpPr>
          <p:cNvPr id="6" name="Content Placeholder 5"/>
          <p:cNvSpPr>
            <a:spLocks noGrp="1"/>
          </p:cNvSpPr>
          <p:nvPr>
            <p:ph sz="quarter" idx="4"/>
          </p:nvPr>
        </p:nvSpPr>
        <p:spPr>
          <a:xfrm>
            <a:off x="5990888" y="2967788"/>
            <a:ext cx="4754880" cy="3341572"/>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‹N°›</a:t>
            </a:fld>
            <a:endParaRPr lang="en-US" dirty="0"/>
          </a:p>
        </p:txBody>
      </p:sp>
    </p:spTree>
    <p:extLst>
      <p:ext uri="{BB962C8B-B14F-4D97-AF65-F5344CB8AC3E}">
        <p14:creationId xmlns:p14="http://schemas.microsoft.com/office/powerpoint/2010/main" val="2362132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‹N°›</a:t>
            </a:fld>
            <a:endParaRPr lang="en-US" dirty="0"/>
          </a:p>
        </p:txBody>
      </p:sp>
    </p:spTree>
    <p:extLst>
      <p:ext uri="{BB962C8B-B14F-4D97-AF65-F5344CB8AC3E}">
        <p14:creationId xmlns:p14="http://schemas.microsoft.com/office/powerpoint/2010/main" val="1555543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pPr/>
              <a:t>‹N°›</a:t>
            </a:fld>
            <a:endParaRPr lang="en-US" dirty="0"/>
          </a:p>
        </p:txBody>
      </p:sp>
    </p:spTree>
    <p:extLst>
      <p:ext uri="{BB962C8B-B14F-4D97-AF65-F5344CB8AC3E}">
        <p14:creationId xmlns:p14="http://schemas.microsoft.com/office/powerpoint/2010/main" val="3515037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fr-FR" smtClean="0"/>
              <a:t>Modifiez le style du titre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‹N°›</a:t>
            </a:fld>
            <a:endParaRPr lang="en-US" dirty="0"/>
          </a:p>
        </p:txBody>
      </p:sp>
    </p:spTree>
    <p:extLst>
      <p:ext uri="{BB962C8B-B14F-4D97-AF65-F5344CB8AC3E}">
        <p14:creationId xmlns:p14="http://schemas.microsoft.com/office/powerpoint/2010/main" val="3441464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smtClean="0"/>
              <a:pPr/>
              <a:t>6/1/2023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1939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fr-FR" smtClean="0"/>
              <a:t>Modifiez le style du titre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8A87A34-81AB-432B-8DAE-1953F412C126}" type="datetimeFigureOut">
              <a:rPr lang="en-US" smtClean="0"/>
              <a:pPr/>
              <a:t>6/1/2023</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D22F896-40B5-4ADD-8801-0D06FADFA095}" type="slidenum">
              <a:rPr lang="en-US" smtClean="0"/>
              <a:pPr/>
              <a:t>‹N°›</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0791778"/>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613C0-3F85-9EDF-D52E-6863DFBC6930}"/>
              </a:ext>
            </a:extLst>
          </p:cNvPr>
          <p:cNvSpPr>
            <a:spLocks noGrp="1"/>
          </p:cNvSpPr>
          <p:nvPr>
            <p:ph type="ctrTitle"/>
          </p:nvPr>
        </p:nvSpPr>
        <p:spPr>
          <a:xfrm>
            <a:off x="443883" y="8792"/>
            <a:ext cx="11304234" cy="2593731"/>
          </a:xfrm>
          <a:solidFill>
            <a:schemeClr val="accent6">
              <a:lumMod val="60000"/>
              <a:lumOff val="40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a:lstStyle/>
          <a:p>
            <a:r>
              <a:rPr lang="en-US" dirty="0"/>
              <a:t>MOBILE COMMUNICATIONS AND PROCOLS [CEF 356]</a:t>
            </a:r>
            <a:endParaRPr lang="en-CM" dirty="0"/>
          </a:p>
        </p:txBody>
      </p:sp>
      <p:sp>
        <p:nvSpPr>
          <p:cNvPr id="3" name="Subtitle 2">
            <a:extLst>
              <a:ext uri="{FF2B5EF4-FFF2-40B4-BE49-F238E27FC236}">
                <a16:creationId xmlns:a16="http://schemas.microsoft.com/office/drawing/2014/main" id="{A82FC1FE-42E9-FD58-C52E-9240B65FE572}"/>
              </a:ext>
            </a:extLst>
          </p:cNvPr>
          <p:cNvSpPr>
            <a:spLocks noGrp="1"/>
          </p:cNvSpPr>
          <p:nvPr>
            <p:ph type="subTitle" idx="1"/>
          </p:nvPr>
        </p:nvSpPr>
        <p:spPr>
          <a:xfrm>
            <a:off x="443883" y="2890126"/>
            <a:ext cx="11304232" cy="3985460"/>
          </a:xfrm>
          <a:solidFill>
            <a:schemeClr val="accent6">
              <a:lumMod val="40000"/>
              <a:lumOff val="60000"/>
            </a:schemeClr>
          </a:solidFill>
          <a:ln>
            <a:solidFill>
              <a:schemeClr val="accent6">
                <a:lumMod val="50000"/>
              </a:schemeClr>
            </a:solidFill>
          </a:ln>
        </p:spPr>
        <p:txBody>
          <a:bodyPr/>
          <a:lstStyle/>
          <a:p>
            <a:r>
              <a:rPr lang="en-US" dirty="0"/>
              <a:t>PRESENTED BY:</a:t>
            </a:r>
          </a:p>
          <a:p>
            <a:endParaRPr lang="en-CM" dirty="0"/>
          </a:p>
        </p:txBody>
      </p:sp>
      <p:sp>
        <p:nvSpPr>
          <p:cNvPr id="5" name="Rectangle 4">
            <a:extLst>
              <a:ext uri="{FF2B5EF4-FFF2-40B4-BE49-F238E27FC236}">
                <a16:creationId xmlns:a16="http://schemas.microsoft.com/office/drawing/2014/main" id="{6A51958A-7153-78E5-3172-ED51871D9A0E}"/>
              </a:ext>
            </a:extLst>
          </p:cNvPr>
          <p:cNvSpPr/>
          <p:nvPr/>
        </p:nvSpPr>
        <p:spPr>
          <a:xfrm>
            <a:off x="-1" y="2515132"/>
            <a:ext cx="12191999" cy="366200"/>
          </a:xfrm>
          <a:prstGeom prst="rect">
            <a:avLst/>
          </a:prstGeom>
          <a:solidFill>
            <a:schemeClr val="accent6">
              <a:lumMod val="5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M"/>
          </a:p>
        </p:txBody>
      </p:sp>
      <p:sp>
        <p:nvSpPr>
          <p:cNvPr id="6" name="Rectangle 5">
            <a:extLst>
              <a:ext uri="{FF2B5EF4-FFF2-40B4-BE49-F238E27FC236}">
                <a16:creationId xmlns:a16="http://schemas.microsoft.com/office/drawing/2014/main" id="{25789AC5-444B-DF4B-BE15-74F333E3F512}"/>
              </a:ext>
            </a:extLst>
          </p:cNvPr>
          <p:cNvSpPr/>
          <p:nvPr/>
        </p:nvSpPr>
        <p:spPr>
          <a:xfrm>
            <a:off x="0" y="0"/>
            <a:ext cx="443883" cy="6858000"/>
          </a:xfrm>
          <a:prstGeom prst="rect">
            <a:avLst/>
          </a:prstGeom>
          <a:solidFill>
            <a:schemeClr val="accent6">
              <a:lumMod val="5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M"/>
          </a:p>
        </p:txBody>
      </p:sp>
      <p:sp>
        <p:nvSpPr>
          <p:cNvPr id="7" name="Rectangle 6">
            <a:extLst>
              <a:ext uri="{FF2B5EF4-FFF2-40B4-BE49-F238E27FC236}">
                <a16:creationId xmlns:a16="http://schemas.microsoft.com/office/drawing/2014/main" id="{3F02887F-4D75-30A6-5836-39466A84731F}"/>
              </a:ext>
            </a:extLst>
          </p:cNvPr>
          <p:cNvSpPr/>
          <p:nvPr/>
        </p:nvSpPr>
        <p:spPr>
          <a:xfrm>
            <a:off x="11748116" y="0"/>
            <a:ext cx="443884" cy="6858000"/>
          </a:xfrm>
          <a:prstGeom prst="rect">
            <a:avLst/>
          </a:prstGeom>
          <a:solidFill>
            <a:schemeClr val="accent6">
              <a:lumMod val="5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M"/>
          </a:p>
        </p:txBody>
      </p:sp>
      <p:sp>
        <p:nvSpPr>
          <p:cNvPr id="8" name="ZoneTexte 7"/>
          <p:cNvSpPr txBox="1"/>
          <p:nvPr/>
        </p:nvSpPr>
        <p:spPr>
          <a:xfrm flipH="1">
            <a:off x="6481688" y="6180992"/>
            <a:ext cx="3761350" cy="400110"/>
          </a:xfrm>
          <a:prstGeom prst="rect">
            <a:avLst/>
          </a:prstGeom>
          <a:noFill/>
        </p:spPr>
        <p:txBody>
          <a:bodyPr wrap="square" rtlCol="0">
            <a:spAutoFit/>
          </a:bodyPr>
          <a:lstStyle/>
          <a:p>
            <a:r>
              <a:rPr lang="en-US" sz="1600" dirty="0" smtClean="0"/>
              <a:t>COURSE INSTRUCTOR: </a:t>
            </a:r>
            <a:r>
              <a:rPr lang="en-US" sz="2000" dirty="0" smtClean="0">
                <a:latin typeface="Bahnschrift SemiBold" panose="020B0502040204020203" pitchFamily="34" charset="0"/>
              </a:rPr>
              <a:t>DR VALERY</a:t>
            </a:r>
            <a:endParaRPr lang="en-US" sz="2000" dirty="0">
              <a:latin typeface="Bahnschrift SemiBold" panose="020B0502040204020203" pitchFamily="34" charset="0"/>
            </a:endParaRPr>
          </a:p>
        </p:txBody>
      </p:sp>
      <p:pic>
        <p:nvPicPr>
          <p:cNvPr id="9" name="Image 8"/>
          <p:cNvPicPr>
            <a:picLocks noChangeAspect="1"/>
          </p:cNvPicPr>
          <p:nvPr/>
        </p:nvPicPr>
        <p:blipFill>
          <a:blip r:embed="rId2"/>
          <a:stretch>
            <a:fillRect/>
          </a:stretch>
        </p:blipFill>
        <p:spPr>
          <a:xfrm>
            <a:off x="1929566" y="3167188"/>
            <a:ext cx="9104243" cy="4254029"/>
          </a:xfrm>
          <a:prstGeom prst="rect">
            <a:avLst/>
          </a:prstGeom>
        </p:spPr>
      </p:pic>
    </p:spTree>
    <p:extLst>
      <p:ext uri="{BB962C8B-B14F-4D97-AF65-F5344CB8AC3E}">
        <p14:creationId xmlns:p14="http://schemas.microsoft.com/office/powerpoint/2010/main" val="41809446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gn="ctr">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CM" sz="1800" b="1" kern="100" dirty="0">
                <a:solidFill>
                  <a:srgbClr val="000000"/>
                </a:solidFill>
                <a:effectLst/>
                <a:latin typeface="Times New Roman" panose="02020603050405020304" pitchFamily="18" charset="0"/>
                <a:ea typeface="Times New Roman" panose="02020603050405020304" pitchFamily="18" charset="0"/>
              </a:rPr>
              <a:t>TOPOLOGY</a:t>
            </a:r>
            <a:r>
              <a:rPr lang="en-US" sz="1800" b="1" kern="100" dirty="0">
                <a:solidFill>
                  <a:srgbClr val="000000"/>
                </a:solidFill>
                <a:effectLst/>
                <a:latin typeface="Times New Roman" panose="02020603050405020304" pitchFamily="18" charset="0"/>
                <a:ea typeface="Times New Roman" panose="02020603050405020304" pitchFamily="18"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pic>
        <p:nvPicPr>
          <p:cNvPr id="6" name="Image 5"/>
          <p:cNvPicPr/>
          <p:nvPr/>
        </p:nvPicPr>
        <p:blipFill>
          <a:blip r:embed="rId2">
            <a:extLst>
              <a:ext uri="{28A0092B-C50C-407E-A947-70E740481C1C}">
                <a14:useLocalDpi xmlns:a14="http://schemas.microsoft.com/office/drawing/2010/main" val="0"/>
              </a:ext>
            </a:extLst>
          </a:blip>
          <a:stretch>
            <a:fillRect/>
          </a:stretch>
        </p:blipFill>
        <p:spPr>
          <a:xfrm>
            <a:off x="5764696" y="636104"/>
            <a:ext cx="6268278" cy="5950226"/>
          </a:xfrm>
          <a:prstGeom prst="rect">
            <a:avLst/>
          </a:prstGeom>
        </p:spPr>
      </p:pic>
      <p:sp>
        <p:nvSpPr>
          <p:cNvPr id="9" name="ZoneTexte 8"/>
          <p:cNvSpPr txBox="1"/>
          <p:nvPr/>
        </p:nvSpPr>
        <p:spPr>
          <a:xfrm>
            <a:off x="185530" y="2333944"/>
            <a:ext cx="5393636"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Bahnschrift SemiBold" panose="020B0502040204020203" pitchFamily="34" charset="0"/>
              </a:rPr>
              <a:t>The AC is deployed in an out-of-path mode and is on the same layer 2 network as the </a:t>
            </a:r>
            <a:r>
              <a:rPr lang="en-US" sz="2000" dirty="0" smtClean="0">
                <a:latin typeface="Bahnschrift SemiBold" panose="020B0502040204020203" pitchFamily="34" charset="0"/>
              </a:rPr>
              <a:t>Aps</a:t>
            </a:r>
          </a:p>
          <a:p>
            <a:pPr marL="285750" indent="-285750">
              <a:buFont typeface="Arial" panose="020B0604020202020204" pitchFamily="34" charset="0"/>
              <a:buChar char="•"/>
            </a:pPr>
            <a:endParaRPr lang="en-US" sz="2000" dirty="0">
              <a:latin typeface="Bahnschrift SemiBold" panose="020B0502040204020203" pitchFamily="34" charset="0"/>
            </a:endParaRPr>
          </a:p>
          <a:p>
            <a:pPr marL="285750" indent="-285750">
              <a:buFont typeface="Arial" panose="020B0604020202020204" pitchFamily="34" charset="0"/>
              <a:buChar char="•"/>
            </a:pPr>
            <a:r>
              <a:rPr lang="en-US" sz="2000" dirty="0">
                <a:latin typeface="Bahnschrift SemiBold" panose="020B0502040204020203" pitchFamily="34" charset="0"/>
              </a:rPr>
              <a:t>The AC functions as a DHCP server to assign IP addresses to Aps and S1 functions as a DHCP server to assign IP addresses to stations</a:t>
            </a:r>
            <a:endParaRPr lang="en-US" sz="2000" dirty="0">
              <a:latin typeface="Bahnschrift SemiBold" panose="020B0502040204020203" pitchFamily="34" charset="0"/>
            </a:endParaRPr>
          </a:p>
        </p:txBody>
      </p:sp>
    </p:spTree>
    <p:extLst>
      <p:ext uri="{BB962C8B-B14F-4D97-AF65-F5344CB8AC3E}">
        <p14:creationId xmlns:p14="http://schemas.microsoft.com/office/powerpoint/2010/main" val="6410864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gn="ctr">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US" sz="1800" b="1" kern="100" dirty="0">
                <a:solidFill>
                  <a:srgbClr val="000000"/>
                </a:solidFill>
                <a:effectLst/>
                <a:latin typeface="Times New Roman" panose="02020603050405020304" pitchFamily="18" charset="0"/>
                <a:ea typeface="Times New Roman" panose="02020603050405020304" pitchFamily="18" charset="0"/>
              </a:rPr>
              <a:t> </a:t>
            </a:r>
            <a:r>
              <a:rPr lang="en-US" sz="2400" b="1" kern="100" dirty="0" smtClean="0">
                <a:solidFill>
                  <a:srgbClr val="000000"/>
                </a:solidFill>
                <a:latin typeface="Times New Roman" panose="02020603050405020304" pitchFamily="18" charset="0"/>
                <a:ea typeface="Times New Roman" panose="02020603050405020304" pitchFamily="18" charset="0"/>
              </a:rPr>
              <a:t>REQUIREMENT ANALYSIS</a:t>
            </a:r>
            <a:endParaRPr lang="en-CM" sz="24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sp>
        <p:nvSpPr>
          <p:cNvPr id="7" name="Rectangle 1">
            <a:extLst>
              <a:ext uri="{FF2B5EF4-FFF2-40B4-BE49-F238E27FC236}">
                <a16:creationId xmlns:a16="http://schemas.microsoft.com/office/drawing/2014/main" id="{49B6C305-FE37-CF8D-1C27-795318FD8ABB}"/>
              </a:ext>
            </a:extLst>
          </p:cNvPr>
          <p:cNvSpPr>
            <a:spLocks noChangeArrowheads="1"/>
          </p:cNvSpPr>
          <p:nvPr/>
        </p:nvSpPr>
        <p:spPr bwMode="auto">
          <a:xfrm>
            <a:off x="4588827" y="2111050"/>
            <a:ext cx="2350740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CM" altLang="en-CM" sz="1800" b="0" i="0" u="none" strike="noStrike" cap="none" normalizeH="0" baseline="0" dirty="0">
              <a:ln>
                <a:noFill/>
              </a:ln>
              <a:solidFill>
                <a:schemeClr val="tx1"/>
              </a:solidFill>
              <a:effectLst/>
              <a:latin typeface="Arial" panose="020B0604020202020204" pitchFamily="34" charset="0"/>
            </a:endParaRPr>
          </a:p>
        </p:txBody>
      </p:sp>
      <p:sp>
        <p:nvSpPr>
          <p:cNvPr id="8" name="ZoneTexte 7"/>
          <p:cNvSpPr txBox="1"/>
          <p:nvPr/>
        </p:nvSpPr>
        <p:spPr>
          <a:xfrm>
            <a:off x="1451113" y="889844"/>
            <a:ext cx="9289774" cy="5078313"/>
          </a:xfrm>
          <a:prstGeom prst="rect">
            <a:avLst/>
          </a:prstGeom>
          <a:noFill/>
        </p:spPr>
        <p:txBody>
          <a:bodyPr wrap="square" rtlCol="0" anchor="ctr">
            <a:spAutoFit/>
          </a:bodyPr>
          <a:lstStyle/>
          <a:p>
            <a:pPr marL="285750" lvl="0" indent="-285750">
              <a:lnSpc>
                <a:spcPct val="150000"/>
              </a:lnSpc>
              <a:buFont typeface="Arial" panose="020B0604020202020204" pitchFamily="34" charset="0"/>
              <a:buChar char="•"/>
            </a:pPr>
            <a:r>
              <a:rPr lang="en-US" dirty="0">
                <a:latin typeface="Bahnschrift SemiBold" panose="020B0502040204020203" pitchFamily="34" charset="0"/>
              </a:rPr>
              <a:t>Two VLANS were implemented: VLAN 100 for the Aps and VLAN 101 for the Stations</a:t>
            </a:r>
          </a:p>
          <a:p>
            <a:pPr marL="285750" lvl="0" indent="-285750">
              <a:lnSpc>
                <a:spcPct val="150000"/>
              </a:lnSpc>
              <a:buFont typeface="Arial" panose="020B0604020202020204" pitchFamily="34" charset="0"/>
              <a:buChar char="•"/>
            </a:pPr>
            <a:r>
              <a:rPr lang="en-US" dirty="0">
                <a:latin typeface="Bahnschrift SemiBold" panose="020B0502040204020203" pitchFamily="34" charset="0"/>
              </a:rPr>
              <a:t>All physical link will be trunk </a:t>
            </a:r>
          </a:p>
          <a:p>
            <a:pPr marL="285750" lvl="0" indent="-285750">
              <a:lnSpc>
                <a:spcPct val="150000"/>
              </a:lnSpc>
              <a:buFont typeface="Arial" panose="020B0604020202020204" pitchFamily="34" charset="0"/>
              <a:buChar char="•"/>
            </a:pPr>
            <a:r>
              <a:rPr lang="en-US" dirty="0">
                <a:latin typeface="Bahnschrift SemiBold" panose="020B0502040204020203" pitchFamily="34" charset="0"/>
              </a:rPr>
              <a:t>The </a:t>
            </a:r>
            <a:r>
              <a:rPr lang="en-US" dirty="0" err="1">
                <a:latin typeface="Bahnschrift SemiBold" panose="020B0502040204020203" pitchFamily="34" charset="0"/>
              </a:rPr>
              <a:t>ip</a:t>
            </a:r>
            <a:r>
              <a:rPr lang="en-US" dirty="0">
                <a:latin typeface="Bahnschrift SemiBold" panose="020B0502040204020203" pitchFamily="34" charset="0"/>
              </a:rPr>
              <a:t> address : 192.168.100.254/24 is the </a:t>
            </a:r>
            <a:r>
              <a:rPr lang="en-US" dirty="0" err="1">
                <a:latin typeface="Bahnschrift SemiBold" panose="020B0502040204020203" pitchFamily="34" charset="0"/>
              </a:rPr>
              <a:t>ip</a:t>
            </a:r>
            <a:r>
              <a:rPr lang="en-US" dirty="0">
                <a:latin typeface="Bahnschrift SemiBold" panose="020B0502040204020203" pitchFamily="34" charset="0"/>
              </a:rPr>
              <a:t> address used by the Aps to communicate with the AC</a:t>
            </a:r>
          </a:p>
          <a:p>
            <a:pPr marL="285750" lvl="0" indent="-285750">
              <a:lnSpc>
                <a:spcPct val="150000"/>
              </a:lnSpc>
              <a:buFont typeface="Arial" panose="020B0604020202020204" pitchFamily="34" charset="0"/>
              <a:buChar char="•"/>
            </a:pPr>
            <a:r>
              <a:rPr lang="en-US" dirty="0">
                <a:latin typeface="Bahnschrift SemiBold" panose="020B0502040204020203" pitchFamily="34" charset="0"/>
              </a:rPr>
              <a:t>The </a:t>
            </a:r>
            <a:r>
              <a:rPr lang="en-US" dirty="0" err="1">
                <a:latin typeface="Bahnschrift SemiBold" panose="020B0502040204020203" pitchFamily="34" charset="0"/>
              </a:rPr>
              <a:t>ip</a:t>
            </a:r>
            <a:r>
              <a:rPr lang="en-US" dirty="0">
                <a:latin typeface="Bahnschrift SemiBold" panose="020B0502040204020203" pitchFamily="34" charset="0"/>
              </a:rPr>
              <a:t> address 192.168.101.254  is used as the gateway for the stations</a:t>
            </a:r>
          </a:p>
          <a:p>
            <a:pPr marL="285750" lvl="0" indent="-285750">
              <a:lnSpc>
                <a:spcPct val="150000"/>
              </a:lnSpc>
              <a:buFont typeface="Arial" panose="020B0604020202020204" pitchFamily="34" charset="0"/>
              <a:buChar char="•"/>
            </a:pPr>
            <a:r>
              <a:rPr lang="en-US" dirty="0">
                <a:latin typeface="Bahnschrift SemiBold" panose="020B0502040204020203" pitchFamily="34" charset="0"/>
              </a:rPr>
              <a:t>An </a:t>
            </a:r>
            <a:r>
              <a:rPr lang="en-US" dirty="0" err="1">
                <a:latin typeface="Bahnschrift SemiBold" panose="020B0502040204020203" pitchFamily="34" charset="0"/>
              </a:rPr>
              <a:t>ap</a:t>
            </a:r>
            <a:r>
              <a:rPr lang="en-US" dirty="0">
                <a:latin typeface="Bahnschrift SemiBold" panose="020B0502040204020203" pitchFamily="34" charset="0"/>
              </a:rPr>
              <a:t>-group named ap-group1 is created</a:t>
            </a:r>
          </a:p>
          <a:p>
            <a:pPr marL="285750" lvl="0" indent="-285750">
              <a:lnSpc>
                <a:spcPct val="150000"/>
              </a:lnSpc>
              <a:buFont typeface="Arial" panose="020B0604020202020204" pitchFamily="34" charset="0"/>
              <a:buChar char="•"/>
            </a:pPr>
            <a:r>
              <a:rPr lang="en-US" dirty="0">
                <a:latin typeface="Bahnschrift SemiBold" panose="020B0502040204020203" pitchFamily="34" charset="0"/>
              </a:rPr>
              <a:t>Also, a regulatory profile with the name default and country code CN is created</a:t>
            </a:r>
          </a:p>
          <a:p>
            <a:pPr marL="285750" lvl="0" indent="-285750">
              <a:lnSpc>
                <a:spcPct val="150000"/>
              </a:lnSpc>
              <a:buFont typeface="Arial" panose="020B0604020202020204" pitchFamily="34" charset="0"/>
              <a:buChar char="•"/>
            </a:pPr>
            <a:r>
              <a:rPr lang="en-US" dirty="0">
                <a:latin typeface="Bahnschrift SemiBold" panose="020B0502040204020203" pitchFamily="34" charset="0"/>
              </a:rPr>
              <a:t> An SSID profile with name HCIA-WLAN and SSID name HCIA-WLAN is created</a:t>
            </a:r>
          </a:p>
          <a:p>
            <a:pPr marL="285750" lvl="0" indent="-285750">
              <a:lnSpc>
                <a:spcPct val="150000"/>
              </a:lnSpc>
              <a:buFont typeface="Arial" panose="020B0604020202020204" pitchFamily="34" charset="0"/>
              <a:buChar char="•"/>
            </a:pPr>
            <a:r>
              <a:rPr lang="en-US" dirty="0">
                <a:latin typeface="Bahnschrift SemiBold" panose="020B0502040204020203" pitchFamily="34" charset="0"/>
              </a:rPr>
              <a:t> A security profile with name HCIA-WLAN with security policy WPA-WPA2+PSK+AES and password HCIA-Datacom is created.</a:t>
            </a:r>
          </a:p>
          <a:p>
            <a:pPr marL="285750" indent="-285750">
              <a:lnSpc>
                <a:spcPct val="150000"/>
              </a:lnSpc>
              <a:buFont typeface="Arial" panose="020B0604020202020204" pitchFamily="34" charset="0"/>
              <a:buChar char="•"/>
            </a:pPr>
            <a:r>
              <a:rPr lang="en-US" dirty="0">
                <a:latin typeface="Bahnschrift SemiBold" panose="020B0502040204020203" pitchFamily="34" charset="0"/>
              </a:rPr>
              <a:t>Finally a VAP profile which bounds all the profiles we have created with service VLAN 101 in the direct forwarding name</a:t>
            </a:r>
          </a:p>
        </p:txBody>
      </p:sp>
    </p:spTree>
    <p:extLst>
      <p:ext uri="{BB962C8B-B14F-4D97-AF65-F5344CB8AC3E}">
        <p14:creationId xmlns:p14="http://schemas.microsoft.com/office/powerpoint/2010/main" val="28886572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gn="ctr">
              <a:lnSpc>
                <a:spcPct val="107000"/>
              </a:lnSpc>
              <a:spcAft>
                <a:spcPts val="775"/>
              </a:spcAft>
              <a:buNone/>
            </a:pPr>
            <a:r>
              <a:rPr lang="en-US" sz="2000" b="1" kern="100" dirty="0" smtClean="0">
                <a:solidFill>
                  <a:srgbClr val="000000"/>
                </a:solidFill>
                <a:latin typeface="Times New Roman" panose="02020603050405020304" pitchFamily="18" charset="0"/>
                <a:cs typeface="Times New Roman" panose="02020603050405020304" pitchFamily="18" charset="0"/>
              </a:rPr>
              <a:t>IMPLEMENTATION STEPS</a:t>
            </a:r>
            <a:endParaRPr lang="en-US" sz="2000" b="1" kern="100" dirty="0">
              <a:solidFill>
                <a:srgbClr val="000000"/>
              </a:solidFill>
              <a:latin typeface="Times New Roman" panose="02020603050405020304" pitchFamily="18" charset="0"/>
              <a:cs typeface="Times New Roman" panose="02020603050405020304" pitchFamily="18" charset="0"/>
            </a:endParaRPr>
          </a:p>
          <a:p>
            <a:pPr marL="222250" indent="0">
              <a:lnSpc>
                <a:spcPct val="107000"/>
              </a:lnSpc>
              <a:spcAft>
                <a:spcPts val="775"/>
              </a:spcAft>
              <a:buNone/>
            </a:pPr>
            <a:endParaRPr lang="en-US" sz="1800" kern="100" dirty="0">
              <a:solidFill>
                <a:srgbClr val="000000"/>
              </a:solidFill>
              <a:latin typeface="Bahnschrift SemiBold" panose="020B0502040204020203" pitchFamily="34" charset="0"/>
              <a:cs typeface="Times New Roman" panose="02020603050405020304" pitchFamily="18" charset="0"/>
            </a:endParaRPr>
          </a:p>
          <a:p>
            <a:r>
              <a:rPr lang="en-US" b="1" u="sng" dirty="0"/>
              <a:t>Step 1</a:t>
            </a:r>
            <a:r>
              <a:rPr lang="en-US" dirty="0"/>
              <a:t>: Name the devices using the command “</a:t>
            </a:r>
            <a:r>
              <a:rPr lang="en-US" dirty="0" err="1"/>
              <a:t>syaname</a:t>
            </a:r>
            <a:r>
              <a:rPr lang="en-US" dirty="0"/>
              <a:t> </a:t>
            </a:r>
            <a:r>
              <a:rPr lang="en-US" dirty="0" err="1"/>
              <a:t>name_of_device</a:t>
            </a:r>
            <a:r>
              <a:rPr lang="en-US" dirty="0"/>
              <a:t>” in the system view </a:t>
            </a:r>
          </a:p>
          <a:p>
            <a:r>
              <a:rPr lang="en-US" b="1" u="sng" dirty="0"/>
              <a:t>Step 2</a:t>
            </a:r>
            <a:r>
              <a:rPr lang="en-US" dirty="0"/>
              <a:t>: Configure the wired network.</a:t>
            </a:r>
          </a:p>
          <a:p>
            <a:pPr marL="222250" indent="0">
              <a:lnSpc>
                <a:spcPct val="107000"/>
              </a:lnSpc>
              <a:spcAft>
                <a:spcPts val="775"/>
              </a:spcAft>
              <a:buNone/>
            </a:pPr>
            <a:endParaRPr lang="en-US" sz="1800" kern="100" dirty="0">
              <a:solidFill>
                <a:srgbClr val="000000"/>
              </a:solidFill>
              <a:latin typeface="Bahnschrift SemiBold" panose="020B0502040204020203" pitchFamily="34" charset="0"/>
              <a:cs typeface="Times New Roman" panose="02020603050405020304" pitchFamily="18" charset="0"/>
            </a:endParaRPr>
          </a:p>
        </p:txBody>
      </p:sp>
      <p:pic>
        <p:nvPicPr>
          <p:cNvPr id="7" name="Image 6"/>
          <p:cNvPicPr/>
          <p:nvPr/>
        </p:nvPicPr>
        <p:blipFill>
          <a:blip r:embed="rId2">
            <a:extLst>
              <a:ext uri="{28A0092B-C50C-407E-A947-70E740481C1C}">
                <a14:useLocalDpi xmlns:a14="http://schemas.microsoft.com/office/drawing/2010/main" val="0"/>
              </a:ext>
            </a:extLst>
          </a:blip>
          <a:stretch>
            <a:fillRect/>
          </a:stretch>
        </p:blipFill>
        <p:spPr>
          <a:xfrm>
            <a:off x="171592" y="2491033"/>
            <a:ext cx="5314808" cy="4045233"/>
          </a:xfrm>
          <a:prstGeom prst="rect">
            <a:avLst/>
          </a:prstGeom>
        </p:spPr>
      </p:pic>
      <p:pic>
        <p:nvPicPr>
          <p:cNvPr id="8" name="Image 7"/>
          <p:cNvPicPr/>
          <p:nvPr/>
        </p:nvPicPr>
        <p:blipFill>
          <a:blip r:embed="rId3">
            <a:extLst>
              <a:ext uri="{28A0092B-C50C-407E-A947-70E740481C1C}">
                <a14:useLocalDpi xmlns:a14="http://schemas.microsoft.com/office/drawing/2010/main" val="0"/>
              </a:ext>
            </a:extLst>
          </a:blip>
          <a:stretch>
            <a:fillRect/>
          </a:stretch>
        </p:blipFill>
        <p:spPr>
          <a:xfrm>
            <a:off x="5657992" y="2491032"/>
            <a:ext cx="4829386" cy="3074389"/>
          </a:xfrm>
          <a:prstGeom prst="rect">
            <a:avLst/>
          </a:prstGeom>
        </p:spPr>
      </p:pic>
    </p:spTree>
    <p:extLst>
      <p:ext uri="{BB962C8B-B14F-4D97-AF65-F5344CB8AC3E}">
        <p14:creationId xmlns:p14="http://schemas.microsoft.com/office/powerpoint/2010/main" val="40302633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911340"/>
          </a:xfrm>
          <a:solidFill>
            <a:schemeClr val="accent6">
              <a:lumMod val="40000"/>
              <a:lumOff val="60000"/>
            </a:schemeClr>
          </a:solidFill>
        </p:spPr>
        <p:txBody>
          <a:bodyPr>
            <a:normAutofit/>
          </a:bodyPr>
          <a:lstStyle/>
          <a:p>
            <a:pPr marL="222250" indent="0">
              <a:lnSpc>
                <a:spcPct val="107000"/>
              </a:lnSpc>
              <a:spcAft>
                <a:spcPts val="775"/>
              </a:spcAft>
              <a:buNone/>
            </a:pPr>
            <a:r>
              <a:rPr lang="en-US" sz="1800" b="1" kern="100" dirty="0" smtClean="0">
                <a:solidFill>
                  <a:srgbClr val="000000"/>
                </a:solidFill>
                <a:latin typeface="Calibri" panose="020F0502020204030204" pitchFamily="34" charset="0"/>
              </a:rPr>
              <a:t>   </a:t>
            </a:r>
            <a:endParaRPr lang="en-US" sz="1800" b="1" kern="100" dirty="0">
              <a:solidFill>
                <a:srgbClr val="000000"/>
              </a:solidFill>
              <a:latin typeface="Calibri" panose="020F0502020204030204" pitchFamily="34" charset="0"/>
            </a:endParaRPr>
          </a:p>
        </p:txBody>
      </p:sp>
      <p:sp>
        <p:nvSpPr>
          <p:cNvPr id="8" name="ZoneTexte 7"/>
          <p:cNvSpPr txBox="1"/>
          <p:nvPr/>
        </p:nvSpPr>
        <p:spPr>
          <a:xfrm>
            <a:off x="4086578" y="1794933"/>
            <a:ext cx="2404533" cy="1670756"/>
          </a:xfrm>
          <a:prstGeom prst="rect">
            <a:avLst/>
          </a:prstGeom>
          <a:noFill/>
        </p:spPr>
        <p:txBody>
          <a:bodyPr wrap="square" rtlCol="0">
            <a:spAutoFit/>
          </a:bodyPr>
          <a:lstStyle/>
          <a:p>
            <a:endParaRPr lang="en-US" dirty="0"/>
          </a:p>
        </p:txBody>
      </p:sp>
      <p:pic>
        <p:nvPicPr>
          <p:cNvPr id="10" name="Image 9"/>
          <p:cNvPicPr/>
          <p:nvPr/>
        </p:nvPicPr>
        <p:blipFill>
          <a:blip r:embed="rId2">
            <a:extLst>
              <a:ext uri="{28A0092B-C50C-407E-A947-70E740481C1C}">
                <a14:useLocalDpi xmlns:a14="http://schemas.microsoft.com/office/drawing/2010/main" val="0"/>
              </a:ext>
            </a:extLst>
          </a:blip>
          <a:stretch>
            <a:fillRect/>
          </a:stretch>
        </p:blipFill>
        <p:spPr>
          <a:xfrm>
            <a:off x="259645" y="383822"/>
            <a:ext cx="7732887" cy="6163733"/>
          </a:xfrm>
          <a:prstGeom prst="rect">
            <a:avLst/>
          </a:prstGeom>
        </p:spPr>
      </p:pic>
      <p:sp>
        <p:nvSpPr>
          <p:cNvPr id="11" name="ZoneTexte 10"/>
          <p:cNvSpPr txBox="1"/>
          <p:nvPr/>
        </p:nvSpPr>
        <p:spPr>
          <a:xfrm>
            <a:off x="8218311" y="2855506"/>
            <a:ext cx="3499555" cy="1200329"/>
          </a:xfrm>
          <a:prstGeom prst="rect">
            <a:avLst/>
          </a:prstGeom>
          <a:noFill/>
        </p:spPr>
        <p:txBody>
          <a:bodyPr wrap="square" rtlCol="0">
            <a:spAutoFit/>
          </a:bodyPr>
          <a:lstStyle/>
          <a:p>
            <a:r>
              <a:rPr lang="en-US"/>
              <a:t>Here we configure each interface as trunk and allow vlan 100 and 101</a:t>
            </a:r>
          </a:p>
          <a:p>
            <a:r>
              <a:rPr lang="en-US"/>
              <a:t>Interface GE0/0/4 of S2 and S3 is configured with pvid of 100</a:t>
            </a:r>
          </a:p>
        </p:txBody>
      </p:sp>
    </p:spTree>
    <p:extLst>
      <p:ext uri="{BB962C8B-B14F-4D97-AF65-F5344CB8AC3E}">
        <p14:creationId xmlns:p14="http://schemas.microsoft.com/office/powerpoint/2010/main" val="21229713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algn="ctr"/>
            <a:r>
              <a:rPr lang="en-US" b="1" dirty="0"/>
              <a:t> Configure interface IP </a:t>
            </a:r>
            <a:r>
              <a:rPr lang="en-US" b="1" dirty="0" smtClean="0"/>
              <a:t>addresses</a:t>
            </a:r>
            <a:endParaRPr lang="en-US" dirty="0"/>
          </a:p>
          <a:p>
            <a:pPr algn="ctr">
              <a:lnSpc>
                <a:spcPct val="150000"/>
              </a:lnSpc>
            </a:pPr>
            <a:r>
              <a:rPr lang="en-US" dirty="0"/>
              <a:t>  	Here we configure </a:t>
            </a:r>
            <a:r>
              <a:rPr lang="en-US" dirty="0" err="1"/>
              <a:t>Vlan</a:t>
            </a:r>
            <a:r>
              <a:rPr lang="en-US" dirty="0"/>
              <a:t> interfaces 101 on S1 and 100 on AC and assign </a:t>
            </a:r>
            <a:r>
              <a:rPr lang="en-US" dirty="0" err="1"/>
              <a:t>ip</a:t>
            </a:r>
            <a:r>
              <a:rPr lang="en-US" dirty="0"/>
              <a:t> address to the interfaces. The loopback interface is used to test if devices can connect to the internet</a:t>
            </a:r>
          </a:p>
        </p:txBody>
      </p:sp>
      <p:pic>
        <p:nvPicPr>
          <p:cNvPr id="9" name="Image 8"/>
          <p:cNvPicPr/>
          <p:nvPr/>
        </p:nvPicPr>
        <p:blipFill>
          <a:blip r:embed="rId2">
            <a:extLst>
              <a:ext uri="{28A0092B-C50C-407E-A947-70E740481C1C}">
                <a14:useLocalDpi xmlns:a14="http://schemas.microsoft.com/office/drawing/2010/main" val="0"/>
              </a:ext>
            </a:extLst>
          </a:blip>
          <a:stretch>
            <a:fillRect/>
          </a:stretch>
        </p:blipFill>
        <p:spPr>
          <a:xfrm>
            <a:off x="2689123" y="1946787"/>
            <a:ext cx="6813754" cy="4395020"/>
          </a:xfrm>
          <a:prstGeom prst="rect">
            <a:avLst/>
          </a:prstGeom>
        </p:spPr>
      </p:pic>
    </p:spTree>
    <p:extLst>
      <p:ext uri="{BB962C8B-B14F-4D97-AF65-F5344CB8AC3E}">
        <p14:creationId xmlns:p14="http://schemas.microsoft.com/office/powerpoint/2010/main" val="14569169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algn="ctr"/>
            <a:r>
              <a:rPr lang="en-US" b="1" dirty="0" smtClean="0"/>
              <a:t> Configure DHCP</a:t>
            </a:r>
            <a:endParaRPr lang="en-US" dirty="0" smtClean="0"/>
          </a:p>
          <a:p>
            <a:pPr algn="ctr">
              <a:lnSpc>
                <a:spcPct val="150000"/>
              </a:lnSpc>
            </a:pPr>
            <a:r>
              <a:rPr lang="en-US" dirty="0" smtClean="0"/>
              <a:t>  	</a:t>
            </a:r>
            <a:endParaRPr lang="en-US" dirty="0"/>
          </a:p>
        </p:txBody>
      </p:sp>
      <p:pic>
        <p:nvPicPr>
          <p:cNvPr id="4" name="Image 3"/>
          <p:cNvPicPr/>
          <p:nvPr/>
        </p:nvPicPr>
        <p:blipFill>
          <a:blip r:embed="rId2">
            <a:extLst>
              <a:ext uri="{28A0092B-C50C-407E-A947-70E740481C1C}">
                <a14:useLocalDpi xmlns:a14="http://schemas.microsoft.com/office/drawing/2010/main" val="0"/>
              </a:ext>
            </a:extLst>
          </a:blip>
          <a:stretch>
            <a:fillRect/>
          </a:stretch>
        </p:blipFill>
        <p:spPr>
          <a:xfrm>
            <a:off x="130276" y="520372"/>
            <a:ext cx="5842821" cy="2650531"/>
          </a:xfrm>
          <a:prstGeom prst="rect">
            <a:avLst/>
          </a:prstGeom>
        </p:spPr>
      </p:pic>
      <p:sp>
        <p:nvSpPr>
          <p:cNvPr id="2" name="ZoneTexte 1"/>
          <p:cNvSpPr txBox="1"/>
          <p:nvPr/>
        </p:nvSpPr>
        <p:spPr>
          <a:xfrm flipH="1">
            <a:off x="6096000" y="1008100"/>
            <a:ext cx="5842821" cy="1675074"/>
          </a:xfrm>
          <a:prstGeom prst="rect">
            <a:avLst/>
          </a:prstGeom>
          <a:noFill/>
        </p:spPr>
        <p:txBody>
          <a:bodyPr wrap="square" rtlCol="0">
            <a:spAutoFit/>
          </a:bodyPr>
          <a:lstStyle/>
          <a:p>
            <a:pPr algn="ctr">
              <a:lnSpc>
                <a:spcPct val="200000"/>
              </a:lnSpc>
            </a:pPr>
            <a:r>
              <a:rPr lang="en-US" dirty="0"/>
              <a:t>Configure S1 as DHCP for stations and name it </a:t>
            </a:r>
            <a:r>
              <a:rPr lang="en-US" dirty="0" err="1"/>
              <a:t>ip</a:t>
            </a:r>
            <a:r>
              <a:rPr lang="en-US" dirty="0"/>
              <a:t> pool </a:t>
            </a:r>
            <a:r>
              <a:rPr lang="en-US" dirty="0" err="1"/>
              <a:t>sta</a:t>
            </a:r>
            <a:r>
              <a:rPr lang="en-US" dirty="0"/>
              <a:t> then give it a network address and specify the gateway as the </a:t>
            </a:r>
            <a:r>
              <a:rPr lang="en-US" dirty="0" err="1"/>
              <a:t>Vlanif</a:t>
            </a:r>
            <a:r>
              <a:rPr lang="en-US" dirty="0"/>
              <a:t> that we just created and enable the </a:t>
            </a:r>
            <a:r>
              <a:rPr lang="en-US" dirty="0" err="1"/>
              <a:t>vlan</a:t>
            </a:r>
            <a:r>
              <a:rPr lang="en-US" dirty="0"/>
              <a:t>  interface </a:t>
            </a:r>
            <a:endParaRPr lang="en-US" dirty="0"/>
          </a:p>
        </p:txBody>
      </p:sp>
      <p:pic>
        <p:nvPicPr>
          <p:cNvPr id="6" name="Picture 18" descr="C:\Users\PJ-PC\Desktop\c6.JPG"/>
          <p:cNvPicPr/>
          <p:nvPr/>
        </p:nvPicPr>
        <p:blipFill>
          <a:blip r:embed="rId3">
            <a:extLst>
              <a:ext uri="{28A0092B-C50C-407E-A947-70E740481C1C}">
                <a14:useLocalDpi xmlns:a14="http://schemas.microsoft.com/office/drawing/2010/main" val="0"/>
              </a:ext>
            </a:extLst>
          </a:blip>
          <a:srcRect/>
          <a:stretch>
            <a:fillRect/>
          </a:stretch>
        </p:blipFill>
        <p:spPr bwMode="auto">
          <a:xfrm>
            <a:off x="6103373" y="2897026"/>
            <a:ext cx="5835448" cy="3747123"/>
          </a:xfrm>
          <a:prstGeom prst="rect">
            <a:avLst/>
          </a:prstGeom>
          <a:noFill/>
          <a:ln>
            <a:noFill/>
          </a:ln>
        </p:spPr>
      </p:pic>
      <p:sp>
        <p:nvSpPr>
          <p:cNvPr id="7" name="ZoneTexte 6"/>
          <p:cNvSpPr txBox="1"/>
          <p:nvPr/>
        </p:nvSpPr>
        <p:spPr>
          <a:xfrm flipH="1">
            <a:off x="130276" y="3933050"/>
            <a:ext cx="5842821" cy="1675074"/>
          </a:xfrm>
          <a:prstGeom prst="rect">
            <a:avLst/>
          </a:prstGeom>
          <a:noFill/>
        </p:spPr>
        <p:txBody>
          <a:bodyPr wrap="square" rtlCol="0">
            <a:spAutoFit/>
          </a:bodyPr>
          <a:lstStyle/>
          <a:p>
            <a:pPr algn="ctr">
              <a:lnSpc>
                <a:spcPct val="200000"/>
              </a:lnSpc>
            </a:pPr>
            <a:r>
              <a:rPr lang="en-US" dirty="0"/>
              <a:t>Configure AC as DHCP for APs and name it “</a:t>
            </a:r>
            <a:r>
              <a:rPr lang="en-US" dirty="0" err="1"/>
              <a:t>ip</a:t>
            </a:r>
            <a:r>
              <a:rPr lang="en-US" dirty="0"/>
              <a:t> pool </a:t>
            </a:r>
            <a:r>
              <a:rPr lang="en-US" dirty="0" err="1"/>
              <a:t>ap</a:t>
            </a:r>
            <a:r>
              <a:rPr lang="en-US" dirty="0"/>
              <a:t>” then give it a network address and specify the gateway as the </a:t>
            </a:r>
            <a:r>
              <a:rPr lang="en-US" dirty="0" err="1"/>
              <a:t>Vlanif</a:t>
            </a:r>
            <a:r>
              <a:rPr lang="en-US" dirty="0"/>
              <a:t> that we just created and enable the </a:t>
            </a:r>
            <a:r>
              <a:rPr lang="en-US" dirty="0" err="1"/>
              <a:t>vlan</a:t>
            </a:r>
            <a:r>
              <a:rPr lang="en-US" dirty="0"/>
              <a:t> interface </a:t>
            </a:r>
            <a:endParaRPr lang="en-US" dirty="0"/>
          </a:p>
        </p:txBody>
      </p:sp>
    </p:spTree>
    <p:extLst>
      <p:ext uri="{BB962C8B-B14F-4D97-AF65-F5344CB8AC3E}">
        <p14:creationId xmlns:p14="http://schemas.microsoft.com/office/powerpoint/2010/main" val="41960816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0"/>
            <a:ext cx="12192000" cy="6858000"/>
          </a:xfrm>
          <a:solidFill>
            <a:schemeClr val="accent6">
              <a:lumMod val="40000"/>
              <a:lumOff val="60000"/>
            </a:schemeClr>
          </a:solidFill>
        </p:spPr>
        <p:txBody>
          <a:bodyPr>
            <a:normAutofit/>
          </a:bodyPr>
          <a:lstStyle/>
          <a:p>
            <a:pPr algn="ctr"/>
            <a:endParaRPr lang="en-US" dirty="0" smtClean="0"/>
          </a:p>
        </p:txBody>
      </p:sp>
      <p:sp>
        <p:nvSpPr>
          <p:cNvPr id="2" name="ZoneTexte 1"/>
          <p:cNvSpPr txBox="1"/>
          <p:nvPr/>
        </p:nvSpPr>
        <p:spPr>
          <a:xfrm>
            <a:off x="3065206" y="174748"/>
            <a:ext cx="6061587" cy="461665"/>
          </a:xfrm>
          <a:prstGeom prst="rect">
            <a:avLst/>
          </a:prstGeom>
          <a:noFill/>
        </p:spPr>
        <p:txBody>
          <a:bodyPr wrap="square" rtlCol="0">
            <a:spAutoFit/>
          </a:bodyPr>
          <a:lstStyle/>
          <a:p>
            <a:r>
              <a:rPr lang="en-US" sz="2400" b="1" u="sng" dirty="0"/>
              <a:t>Step 3</a:t>
            </a:r>
            <a:r>
              <a:rPr lang="en-US" sz="2400" b="1" dirty="0"/>
              <a:t>: </a:t>
            </a:r>
            <a:r>
              <a:rPr lang="en-US" sz="2400" dirty="0"/>
              <a:t>Configure the APs to bring them online. </a:t>
            </a:r>
          </a:p>
        </p:txBody>
      </p:sp>
      <p:pic>
        <p:nvPicPr>
          <p:cNvPr id="2051" name="Image 2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8998" y="1893886"/>
            <a:ext cx="5943600" cy="739775"/>
          </a:xfrm>
          <a:prstGeom prst="rect">
            <a:avLst/>
          </a:prstGeom>
          <a:noFill/>
          <a:extLst>
            <a:ext uri="{909E8E84-426E-40DD-AFC4-6F175D3DCCD1}">
              <a14:hiddenFill xmlns:a14="http://schemas.microsoft.com/office/drawing/2010/main">
                <a:solidFill>
                  <a:srgbClr val="FFFFFF"/>
                </a:solidFill>
              </a14:hiddenFill>
            </a:ext>
          </a:extLst>
        </p:spPr>
      </p:pic>
      <p:pic>
        <p:nvPicPr>
          <p:cNvPr id="2050" name="Imag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8999" y="4060826"/>
            <a:ext cx="5943600" cy="1044368"/>
          </a:xfrm>
          <a:prstGeom prst="rect">
            <a:avLst/>
          </a:prstGeom>
          <a:noFill/>
          <a:extLst>
            <a:ext uri="{909E8E84-426E-40DD-AFC4-6F175D3DCCD1}">
              <a14:hiddenFill xmlns:a14="http://schemas.microsoft.com/office/drawing/2010/main">
                <a:solidFill>
                  <a:srgbClr val="FFFFFF"/>
                </a:solidFill>
              </a14:hiddenFill>
            </a:ext>
          </a:extLst>
        </p:spPr>
      </p:pic>
      <p:pic>
        <p:nvPicPr>
          <p:cNvPr id="2049" name="Imag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8998" y="5105194"/>
            <a:ext cx="5943601" cy="113337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a:spLocks noChangeArrowheads="1"/>
          </p:cNvSpPr>
          <p:nvPr/>
        </p:nvSpPr>
        <p:spPr bwMode="auto">
          <a:xfrm>
            <a:off x="3893575" y="122872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Create an AP group and name it ap-group1.</a:t>
            </a:r>
            <a:endParaRPr kumimoji="0" lang="en-US" altLang="en-US" sz="800" b="0" i="0" u="none" strike="noStrike" cap="none" normalizeH="0" baseline="0" dirty="0" smtClean="0">
              <a:ln>
                <a:noFill/>
              </a:ln>
              <a:solidFill>
                <a:schemeClr val="tx1"/>
              </a:solidFill>
              <a:effectLst/>
            </a:endParaRP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7" name="Rectangle 6"/>
          <p:cNvSpPr>
            <a:spLocks noChangeArrowheads="1"/>
          </p:cNvSpPr>
          <p:nvPr/>
        </p:nvSpPr>
        <p:spPr bwMode="auto">
          <a:xfrm>
            <a:off x="0" y="186054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Rectangle 7"/>
          <p:cNvSpPr>
            <a:spLocks noChangeArrowheads="1"/>
          </p:cNvSpPr>
          <p:nvPr/>
        </p:nvSpPr>
        <p:spPr bwMode="auto">
          <a:xfrm>
            <a:off x="0" y="294957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3" name="Rectangle 8"/>
          <p:cNvSpPr>
            <a:spLocks noChangeArrowheads="1"/>
          </p:cNvSpPr>
          <p:nvPr/>
        </p:nvSpPr>
        <p:spPr bwMode="auto">
          <a:xfrm>
            <a:off x="646331" y="3372144"/>
            <a:ext cx="12184766" cy="877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gn="ctr" defTabSz="914400"/>
            <a:r>
              <a:rPr kumimoji="0" lang="en-US" altLang="en-US" b="1"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altLang="en-US" sz="2000" b="1" dirty="0">
                <a:latin typeface="Calibri" panose="020F0502020204030204" pitchFamily="34" charset="0"/>
                <a:ea typeface="Calibri" panose="020F0502020204030204" pitchFamily="34" charset="0"/>
                <a:cs typeface="Times New Roman" panose="02020603050405020304" pitchFamily="18" charset="0"/>
              </a:rPr>
              <a:t>•</a:t>
            </a:r>
            <a:r>
              <a:rPr lang="en-US" altLang="en-US" sz="2000" b="1" dirty="0">
                <a:latin typeface="Times New Roman" panose="02020603050405020304" pitchFamily="18" charset="0"/>
                <a:ea typeface="Calibri" panose="020F0502020204030204" pitchFamily="34" charset="0"/>
                <a:cs typeface="Times New Roman" panose="02020603050405020304" pitchFamily="18" charset="0"/>
              </a:rPr>
              <a:t> Create a regulatory domain profile with the name: default, and set the AC country code in the profile as the default country code </a:t>
            </a:r>
            <a:r>
              <a:rPr lang="en-US" altLang="en-US" sz="2000" b="1" dirty="0" smtClean="0">
                <a:latin typeface="Times New Roman" panose="02020603050405020304" pitchFamily="18" charset="0"/>
                <a:ea typeface="Calibri" panose="020F0502020204030204" pitchFamily="34" charset="0"/>
                <a:cs typeface="Times New Roman" panose="02020603050405020304" pitchFamily="18" charset="0"/>
              </a:rPr>
              <a:t>CN</a:t>
            </a:r>
            <a:endParaRPr lang="en-US" altLang="en-US" sz="2000" dirty="0"/>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483268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US" sz="1800" b="1" kern="100" dirty="0">
                <a:solidFill>
                  <a:srgbClr val="000000"/>
                </a:solidFill>
                <a:effectLst/>
                <a:latin typeface="Times New Roman" panose="02020603050405020304" pitchFamily="18" charset="0"/>
                <a:ea typeface="Times New Roman" panose="02020603050405020304" pitchFamily="18"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pic>
        <p:nvPicPr>
          <p:cNvPr id="1025" name="Image 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1355" y="659069"/>
            <a:ext cx="7642915" cy="131260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7"/>
          <p:cNvSpPr>
            <a:spLocks noChangeArrowheads="1"/>
          </p:cNvSpPr>
          <p:nvPr/>
        </p:nvSpPr>
        <p:spPr bwMode="auto">
          <a:xfrm>
            <a:off x="0" y="18605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8"/>
          <p:cNvSpPr>
            <a:spLocks noChangeArrowheads="1"/>
          </p:cNvSpPr>
          <p:nvPr/>
        </p:nvSpPr>
        <p:spPr bwMode="auto">
          <a:xfrm>
            <a:off x="2743199" y="220881"/>
            <a:ext cx="867205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Bind the regulatory domain profile to the AP groups we just created.</a:t>
            </a:r>
            <a:endParaRPr kumimoji="0" lang="en-US" altLang="en-US" sz="800" b="0" i="0" u="none" strike="noStrike" cap="none" normalizeH="0" baseline="0" dirty="0" smtClean="0">
              <a:ln>
                <a:noFill/>
              </a:ln>
              <a:solidFill>
                <a:schemeClr val="tx1"/>
              </a:solidFill>
              <a:effectLst/>
            </a:endParaRP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7" name="Rectangle 9"/>
          <p:cNvSpPr>
            <a:spLocks noChangeArrowheads="1"/>
          </p:cNvSpPr>
          <p:nvPr/>
        </p:nvSpPr>
        <p:spPr bwMode="auto">
          <a:xfrm>
            <a:off x="0" y="44275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35" name="Imag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6079" y="2852739"/>
            <a:ext cx="6766186" cy="68818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12"/>
          <p:cNvSpPr>
            <a:spLocks noChangeArrowheads="1"/>
          </p:cNvSpPr>
          <p:nvPr/>
        </p:nvSpPr>
        <p:spPr bwMode="auto">
          <a:xfrm>
            <a:off x="3038161" y="2390080"/>
            <a:ext cx="6794104"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Specify a source interface(address) on the AC for establishing CAPWAP tunnels.</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0" name="Rectangle 14"/>
          <p:cNvSpPr>
            <a:spLocks noChangeArrowheads="1"/>
          </p:cNvSpPr>
          <p:nvPr/>
        </p:nvSpPr>
        <p:spPr bwMode="auto">
          <a:xfrm>
            <a:off x="339213" y="60293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7" name="Rectangle 12"/>
          <p:cNvSpPr>
            <a:spLocks noChangeArrowheads="1"/>
          </p:cNvSpPr>
          <p:nvPr/>
        </p:nvSpPr>
        <p:spPr bwMode="auto">
          <a:xfrm>
            <a:off x="2148881" y="4367332"/>
            <a:ext cx="7955389"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914400"/>
            <a:r>
              <a:rPr lang="en-US" sz="1400" b="1" dirty="0">
                <a:latin typeface="Times New Roman" panose="02020603050405020304" pitchFamily="18" charset="0"/>
                <a:ea typeface="Calibri" panose="020F0502020204030204" pitchFamily="34" charset="0"/>
                <a:cs typeface="Times New Roman" panose="02020603050405020304" pitchFamily="18" charset="0"/>
              </a:rPr>
              <a:t>Import Aps to the AC and add the Aps to AP group </a:t>
            </a:r>
            <a:r>
              <a:rPr lang="en-US" sz="1400" b="1" dirty="0">
                <a:latin typeface="Times New Roman" panose="02020603050405020304" pitchFamily="18" charset="0"/>
                <a:ea typeface="Calibri" panose="020F0502020204030204" pitchFamily="34" charset="0"/>
                <a:cs typeface="Times New Roman" panose="02020603050405020304" pitchFamily="18" charset="0"/>
              </a:rPr>
              <a:t>ap-group1 using </a:t>
            </a:r>
            <a:r>
              <a:rPr lang="en-US" sz="1400" b="1" dirty="0">
                <a:latin typeface="Times New Roman" panose="02020603050405020304" pitchFamily="18" charset="0"/>
                <a:ea typeface="Calibri" panose="020F0502020204030204" pitchFamily="34" charset="0"/>
                <a:cs typeface="Times New Roman" panose="02020603050405020304" pitchFamily="18" charset="0"/>
              </a:rPr>
              <a:t>manual </a:t>
            </a:r>
            <a:r>
              <a:rPr lang="en-US" sz="1400" b="1" dirty="0">
                <a:latin typeface="Times New Roman" panose="02020603050405020304" pitchFamily="18" charset="0"/>
                <a:ea typeface="Calibri" panose="020F0502020204030204" pitchFamily="34" charset="0"/>
                <a:cs typeface="Times New Roman" panose="02020603050405020304" pitchFamily="18" charset="0"/>
              </a:rPr>
              <a:t>configurations</a:t>
            </a:r>
          </a:p>
          <a:p>
            <a:pPr algn="ctr" defTabSz="914400"/>
            <a:r>
              <a:rPr lang="en-US" sz="1400" b="1" dirty="0">
                <a:latin typeface="Times New Roman" panose="02020603050405020304" pitchFamily="18" charset="0"/>
                <a:ea typeface="Calibri" panose="020F0502020204030204" pitchFamily="34" charset="0"/>
                <a:cs typeface="Times New Roman" panose="02020603050405020304" pitchFamily="18" charset="0"/>
              </a:rPr>
              <a:t> </a:t>
            </a:r>
            <a:r>
              <a:rPr lang="en-US" sz="1400" b="1" dirty="0">
                <a:latin typeface="Times New Roman" panose="02020603050405020304" pitchFamily="18" charset="0"/>
                <a:ea typeface="Calibri" panose="020F0502020204030204" pitchFamily="34" charset="0"/>
                <a:cs typeface="Times New Roman" panose="02020603050405020304" pitchFamily="18" charset="0"/>
              </a:rPr>
              <a:t>but specifying the MAC address of the Aps and add the AP to the ap-group1(for both APs)</a:t>
            </a:r>
          </a:p>
          <a:p>
            <a:pPr marL="0" marR="0" lvl="0" indent="457200" algn="ctr" defTabSz="914400" rtl="0" eaLnBrk="0" fontAlgn="base" latinLnBrk="0" hangingPunct="0">
              <a:lnSpc>
                <a:spcPct val="100000"/>
              </a:lnSpc>
              <a:spcBef>
                <a:spcPct val="0"/>
              </a:spcBef>
              <a:spcAft>
                <a:spcPct val="0"/>
              </a:spcAft>
              <a:buClrTx/>
              <a:buSzTx/>
              <a:buFontTx/>
              <a:buNone/>
              <a:tabLst/>
            </a:pPr>
            <a:endParaRPr lang="en-US" altLang="en-US" sz="1400" b="1" dirty="0">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40564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US" sz="1800" b="1" kern="100" dirty="0">
                <a:solidFill>
                  <a:srgbClr val="000000"/>
                </a:solidFill>
                <a:effectLst/>
                <a:latin typeface="Times New Roman" panose="02020603050405020304" pitchFamily="18" charset="0"/>
                <a:ea typeface="Times New Roman" panose="02020603050405020304" pitchFamily="18"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pic>
        <p:nvPicPr>
          <p:cNvPr id="4" name="Image 3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0574" y="2610465"/>
            <a:ext cx="7589274" cy="306489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215762" y="1427828"/>
            <a:ext cx="6038897" cy="369332"/>
          </a:xfrm>
          <a:prstGeom prst="rect">
            <a:avLst/>
          </a:prstGeom>
        </p:spPr>
        <p:txBody>
          <a:bodyPr wrap="none">
            <a:spAutoFit/>
          </a:bodyPr>
          <a:lstStyle/>
          <a:p>
            <a:r>
              <a:rPr lang="en-US" dirty="0">
                <a:latin typeface="Times New Roman" panose="02020603050405020304" pitchFamily="18" charset="0"/>
                <a:ea typeface="Calibri" panose="020F0502020204030204" pitchFamily="34" charset="0"/>
              </a:rPr>
              <a:t>Display the information about the current AP(in the </a:t>
            </a:r>
            <a:r>
              <a:rPr lang="en-US" dirty="0" err="1">
                <a:latin typeface="Times New Roman" panose="02020603050405020304" pitchFamily="18" charset="0"/>
                <a:ea typeface="Calibri" panose="020F0502020204030204" pitchFamily="34" charset="0"/>
              </a:rPr>
              <a:t>wlan</a:t>
            </a:r>
            <a:r>
              <a:rPr lang="en-US" dirty="0">
                <a:latin typeface="Times New Roman" panose="02020603050405020304" pitchFamily="18" charset="0"/>
                <a:ea typeface="Calibri" panose="020F0502020204030204" pitchFamily="34" charset="0"/>
              </a:rPr>
              <a:t> view)</a:t>
            </a:r>
            <a:endParaRPr lang="en-US" dirty="0"/>
          </a:p>
        </p:txBody>
      </p:sp>
    </p:spTree>
    <p:extLst>
      <p:ext uri="{BB962C8B-B14F-4D97-AF65-F5344CB8AC3E}">
        <p14:creationId xmlns:p14="http://schemas.microsoft.com/office/powerpoint/2010/main" val="24060878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US" sz="1800" b="1" kern="100" dirty="0">
                <a:solidFill>
                  <a:srgbClr val="000000"/>
                </a:solidFill>
                <a:effectLst/>
                <a:latin typeface="Times New Roman" panose="02020603050405020304" pitchFamily="18" charset="0"/>
                <a:ea typeface="Times New Roman" panose="02020603050405020304" pitchFamily="18"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sp>
        <p:nvSpPr>
          <p:cNvPr id="6" name="Rectangle 2"/>
          <p:cNvSpPr>
            <a:spLocks noChangeArrowheads="1"/>
          </p:cNvSpPr>
          <p:nvPr/>
        </p:nvSpPr>
        <p:spPr bwMode="auto">
          <a:xfrm>
            <a:off x="2415046" y="756515"/>
            <a:ext cx="6282815"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sng"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Step 4</a:t>
            </a:r>
            <a:r>
              <a:rPr kumimoji="0" lang="en-US" altLang="en-US" sz="2000" b="1"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kumimoji="0" lang="en-US" altLang="en-US" sz="20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Configure WLAN service parameters. </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smtClean="0">
              <a:ln>
                <a:noFill/>
              </a:ln>
              <a:solidFill>
                <a:schemeClr val="tx1"/>
              </a:solidFill>
              <a:effectLst/>
              <a:latin typeface="Arial" panose="020B0604020202020204" pitchFamily="34" charset="0"/>
            </a:endParaRPr>
          </a:p>
        </p:txBody>
      </p:sp>
      <p:pic>
        <p:nvPicPr>
          <p:cNvPr id="4097" name="Imag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1973" y="1489937"/>
            <a:ext cx="5132440" cy="86879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p:cNvSpPr>
            <a:spLocks noChangeArrowheads="1"/>
          </p:cNvSpPr>
          <p:nvPr/>
        </p:nvSpPr>
        <p:spPr bwMode="auto">
          <a:xfrm>
            <a:off x="364408" y="2790258"/>
            <a:ext cx="1069688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Wpa</a:t>
            </a:r>
            <a:r>
              <a:rPr kumimoji="0" lang="en-US" alt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or wpa2 is used for authentication of terminals, a </a:t>
            </a:r>
            <a:r>
              <a:rPr kumimoji="0" lang="en-US" altLang="en-US" sz="1600" b="0" i="0" u="none" strike="noStrike" cap="none" normalizeH="0" baseline="0" dirty="0" err="1"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preshared</a:t>
            </a:r>
            <a:r>
              <a:rPr kumimoji="0" lang="en-US" alt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key(HCIA-Datacom) is used and the encryption algorithm for user traffic is </a:t>
            </a:r>
            <a:r>
              <a:rPr kumimoji="0" lang="en-US" altLang="en-US" sz="1600" b="0" i="0" u="none" strike="noStrike" cap="none" normalizeH="0" baseline="0" dirty="0" err="1"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aes</a:t>
            </a:r>
            <a:endParaRPr kumimoji="0" lang="en-US" altLang="en-US" sz="2000" b="0" i="0" u="none" strike="noStrike" cap="none" normalizeH="0" baseline="0" dirty="0" smtClean="0">
              <a:ln>
                <a:noFill/>
              </a:ln>
              <a:solidFill>
                <a:schemeClr val="tx1"/>
              </a:solidFill>
              <a:effectLst/>
              <a:latin typeface="Arial" panose="020B0604020202020204" pitchFamily="34" charset="0"/>
            </a:endParaRPr>
          </a:p>
        </p:txBody>
      </p:sp>
      <p:sp>
        <p:nvSpPr>
          <p:cNvPr id="8" name="Rectangle 5"/>
          <p:cNvSpPr>
            <a:spLocks noChangeArrowheads="1"/>
          </p:cNvSpPr>
          <p:nvPr/>
        </p:nvSpPr>
        <p:spPr bwMode="auto">
          <a:xfrm>
            <a:off x="2733368" y="3799614"/>
            <a:ext cx="552573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AN SSID profile is created and the SSID name set to HCIA-WLAN. </a:t>
            </a:r>
            <a:endParaRPr kumimoji="0" lang="en-US" altLang="en-US" sz="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4100" name="Image 4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6630" y="4634967"/>
            <a:ext cx="5132440" cy="148958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6"/>
          <p:cNvSpPr>
            <a:spLocks noChangeArrowheads="1"/>
          </p:cNvSpPr>
          <p:nvPr/>
        </p:nvSpPr>
        <p:spPr bwMode="auto">
          <a:xfrm>
            <a:off x="0" y="13493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819990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344B4-4B9D-10D5-58F3-E8FF414B0460}"/>
              </a:ext>
            </a:extLst>
          </p:cNvPr>
          <p:cNvSpPr>
            <a:spLocks noGrp="1"/>
          </p:cNvSpPr>
          <p:nvPr>
            <p:ph type="title"/>
          </p:nvPr>
        </p:nvSpPr>
        <p:spPr>
          <a:xfrm>
            <a:off x="0" y="0"/>
            <a:ext cx="12192000" cy="923278"/>
          </a:xfrm>
          <a:solidFill>
            <a:schemeClr val="accent6">
              <a:lumMod val="60000"/>
              <a:lumOff val="40000"/>
            </a:schemeClr>
          </a:solidFill>
        </p:spPr>
        <p:txBody>
          <a:bodyPr>
            <a:normAutofit fontScale="90000"/>
          </a:bodyPr>
          <a:lstStyle/>
          <a:p>
            <a:pPr algn="ctr"/>
            <a:r>
              <a:rPr lang="en-US" sz="2800" b="1" kern="100" dirty="0">
                <a:solidFill>
                  <a:srgbClr val="000000"/>
                </a:solidFill>
                <a:effectLst/>
                <a:latin typeface="Calibri" panose="020F0502020204030204" pitchFamily="34" charset="0"/>
                <a:ea typeface="Calibri" panose="020F0502020204030204" pitchFamily="34" charset="0"/>
              </a:rPr>
              <a:t/>
            </a:r>
            <a:br>
              <a:rPr lang="en-US" sz="2800" b="1" kern="100" dirty="0">
                <a:solidFill>
                  <a:srgbClr val="000000"/>
                </a:solidFill>
                <a:effectLst/>
                <a:latin typeface="Calibri" panose="020F0502020204030204" pitchFamily="34" charset="0"/>
                <a:ea typeface="Calibri" panose="020F0502020204030204" pitchFamily="34" charset="0"/>
              </a:rPr>
            </a:br>
            <a:r>
              <a:rPr lang="en-US" sz="4000" b="1" kern="100" dirty="0" smtClean="0">
                <a:solidFill>
                  <a:srgbClr val="000000"/>
                </a:solidFill>
                <a:latin typeface="Calibri" panose="020F0502020204030204" pitchFamily="34" charset="0"/>
                <a:ea typeface="Calibri" panose="020F0502020204030204" pitchFamily="34" charset="0"/>
              </a:rPr>
              <a:t>PROJECT</a:t>
            </a:r>
            <a:r>
              <a:rPr lang="en-CM" sz="4000" b="1" kern="100" dirty="0" smtClean="0">
                <a:solidFill>
                  <a:srgbClr val="000000"/>
                </a:solidFill>
                <a:effectLst/>
                <a:latin typeface="Calibri" panose="020F0502020204030204" pitchFamily="34" charset="0"/>
                <a:ea typeface="Calibri" panose="020F0502020204030204" pitchFamily="34" charset="0"/>
              </a:rPr>
              <a:t> </a:t>
            </a:r>
            <a:r>
              <a:rPr lang="en-CM" sz="4000" b="1" kern="100" dirty="0">
                <a:solidFill>
                  <a:srgbClr val="000000"/>
                </a:solidFill>
                <a:effectLst/>
                <a:latin typeface="Calibri" panose="020F0502020204030204" pitchFamily="34" charset="0"/>
                <a:ea typeface="Calibri" panose="020F0502020204030204" pitchFamily="34" charset="0"/>
              </a:rPr>
              <a:t>1: RADIO NETWORK PLANNING OF A 4G NETWORK</a:t>
            </a:r>
            <a:r>
              <a:rPr lang="en-CM" sz="1800" kern="100" dirty="0">
                <a:solidFill>
                  <a:srgbClr val="000000"/>
                </a:solidFill>
                <a:effectLst/>
                <a:latin typeface="Calibri" panose="020F0502020204030204" pitchFamily="34" charset="0"/>
                <a:ea typeface="Calibri" panose="020F0502020204030204" pitchFamily="34" charset="0"/>
              </a:rPr>
              <a:t/>
            </a:r>
            <a:br>
              <a:rPr lang="en-CM" sz="1800" kern="100" dirty="0">
                <a:solidFill>
                  <a:srgbClr val="000000"/>
                </a:solidFill>
                <a:effectLst/>
                <a:latin typeface="Calibri" panose="020F0502020204030204" pitchFamily="34" charset="0"/>
                <a:ea typeface="Calibri" panose="020F0502020204030204" pitchFamily="34" charset="0"/>
              </a:rPr>
            </a:br>
            <a:endParaRPr lang="en-CM" dirty="0"/>
          </a:p>
        </p:txBody>
      </p:sp>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189609"/>
            <a:ext cx="12192000" cy="5668391"/>
          </a:xfrm>
          <a:solidFill>
            <a:schemeClr val="accent6">
              <a:lumMod val="40000"/>
              <a:lumOff val="60000"/>
            </a:schemeClr>
          </a:solidFill>
        </p:spPr>
        <p:txBody>
          <a:bodyPr>
            <a:normAutofit/>
          </a:bodyPr>
          <a:lstStyle/>
          <a:p>
            <a:pPr marL="222250" indent="0">
              <a:lnSpc>
                <a:spcPct val="107000"/>
              </a:lnSpc>
              <a:spcAft>
                <a:spcPts val="775"/>
              </a:spcAft>
              <a:buNone/>
            </a:pPr>
            <a:endParaRPr lang="en-US" sz="1800" b="1" kern="100" dirty="0" smtClean="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r>
              <a:rPr lang="en-US" sz="1800" b="1" kern="100" dirty="0" smtClean="0">
                <a:solidFill>
                  <a:srgbClr val="000000"/>
                </a:solidFill>
                <a:effectLst/>
                <a:latin typeface="Calibri" panose="020F0502020204030204" pitchFamily="34" charset="0"/>
                <a:ea typeface="Calibri" panose="020F0502020204030204" pitchFamily="34" charset="0"/>
              </a:rPr>
              <a:t> </a:t>
            </a:r>
          </a:p>
          <a:p>
            <a:pPr marL="222250" indent="0">
              <a:lnSpc>
                <a:spcPct val="107000"/>
              </a:lnSpc>
              <a:spcAft>
                <a:spcPts val="775"/>
              </a:spcAft>
              <a:buNone/>
            </a:pPr>
            <a:r>
              <a:rPr lang="en-CM" sz="1800" b="1" kern="100" dirty="0" smtClean="0">
                <a:solidFill>
                  <a:srgbClr val="000000"/>
                </a:solidFill>
                <a:effectLst/>
                <a:latin typeface="Calibri" panose="020F0502020204030204" pitchFamily="34" charset="0"/>
                <a:ea typeface="Calibri" panose="020F0502020204030204" pitchFamily="34" charset="0"/>
              </a:rPr>
              <a:t>AIM</a:t>
            </a:r>
            <a:r>
              <a:rPr lang="en-CM" sz="1800" kern="100" dirty="0" smtClean="0">
                <a:solidFill>
                  <a:srgbClr val="000000"/>
                </a:solidFill>
                <a:effectLst/>
                <a:latin typeface="Calibri" panose="020F0502020204030204" pitchFamily="34" charset="0"/>
                <a:ea typeface="Calibri" panose="020F0502020204030204" pitchFamily="34" charset="0"/>
              </a:rPr>
              <a:t>:</a:t>
            </a:r>
          </a:p>
          <a:p>
            <a:pPr marL="222250" marR="868045" indent="0">
              <a:lnSpc>
                <a:spcPct val="111000"/>
              </a:lnSpc>
              <a:spcAft>
                <a:spcPts val="1315"/>
              </a:spcAft>
              <a:buNone/>
            </a:pPr>
            <a:endParaRPr lang="en-US" sz="1800" b="1" kern="100" dirty="0" smtClean="0">
              <a:solidFill>
                <a:srgbClr val="000000"/>
              </a:solidFill>
              <a:effectLst/>
              <a:latin typeface="Calibri" panose="020F0502020204030204" pitchFamily="34" charset="0"/>
              <a:ea typeface="Calibri" panose="020F0502020204030204" pitchFamily="34" charset="0"/>
            </a:endParaRPr>
          </a:p>
          <a:p>
            <a:pPr marL="222250" marR="868045" indent="0">
              <a:lnSpc>
                <a:spcPct val="111000"/>
              </a:lnSpc>
              <a:spcAft>
                <a:spcPts val="1315"/>
              </a:spcAft>
              <a:buNone/>
            </a:pPr>
            <a:endParaRPr lang="en-US" sz="1800" b="1" kern="100" dirty="0" smtClean="0">
              <a:solidFill>
                <a:srgbClr val="000000"/>
              </a:solidFill>
              <a:effectLst/>
              <a:latin typeface="Calibri" panose="020F0502020204030204" pitchFamily="34" charset="0"/>
              <a:ea typeface="Calibri" panose="020F0502020204030204" pitchFamily="34" charset="0"/>
            </a:endParaRPr>
          </a:p>
          <a:p>
            <a:pPr marL="222250" marR="868045" indent="0" algn="ctr">
              <a:lnSpc>
                <a:spcPct val="111000"/>
              </a:lnSpc>
              <a:spcAft>
                <a:spcPts val="1315"/>
              </a:spcAft>
              <a:buNone/>
            </a:pPr>
            <a:r>
              <a:rPr lang="en-CM" sz="2400" b="1" kern="100" dirty="0" smtClean="0">
                <a:solidFill>
                  <a:srgbClr val="000000"/>
                </a:solidFill>
                <a:effectLst/>
                <a:latin typeface="Calibri" panose="020F0502020204030204" pitchFamily="34" charset="0"/>
                <a:ea typeface="Calibri" panose="020F0502020204030204" pitchFamily="34" charset="0"/>
              </a:rPr>
              <a:t>H</a:t>
            </a:r>
            <a:r>
              <a:rPr lang="en-US" sz="2400" b="1" kern="100" dirty="0">
                <a:solidFill>
                  <a:srgbClr val="000000"/>
                </a:solidFill>
                <a:effectLst/>
                <a:latin typeface="Calibri" panose="020F0502020204030204" pitchFamily="34" charset="0"/>
                <a:ea typeface="Calibri" panose="020F0502020204030204" pitchFamily="34" charset="0"/>
              </a:rPr>
              <a:t>ARDWARE AND SOFTWARE REQUIREMENTS</a:t>
            </a:r>
            <a:r>
              <a:rPr lang="en-CM" sz="1800" b="1" kern="100" dirty="0">
                <a:solidFill>
                  <a:srgbClr val="000000"/>
                </a:solidFill>
                <a:effectLst/>
                <a:latin typeface="Calibri" panose="020F0502020204030204" pitchFamily="34" charset="0"/>
                <a:ea typeface="Calibri" panose="020F0502020204030204" pitchFamily="34"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0" marR="2352675" indent="0" algn="ctr" fontAlgn="base">
              <a:lnSpc>
                <a:spcPct val="100000"/>
              </a:lnSpc>
              <a:spcAft>
                <a:spcPts val="170"/>
              </a:spcAft>
              <a:buClr>
                <a:srgbClr val="000000"/>
              </a:buClr>
              <a:buSzPts val="1200"/>
              <a:buNone/>
            </a:pPr>
            <a:r>
              <a:rPr lang="en-US" sz="1800" kern="100" dirty="0">
                <a:solidFill>
                  <a:srgbClr val="000000"/>
                </a:solidFill>
                <a:uFill>
                  <a:solidFill>
                    <a:srgbClr val="000000"/>
                  </a:solidFill>
                </a:uFill>
                <a:latin typeface="Arial" panose="020B0604020202020204" pitchFamily="34" charset="0"/>
                <a:ea typeface="Arial" panose="020B0604020202020204" pitchFamily="34" charset="0"/>
                <a:cs typeface="Arial" panose="020B0604020202020204" pitchFamily="34" charset="0"/>
              </a:rPr>
              <a:t> </a:t>
            </a:r>
            <a:r>
              <a:rPr lang="en-US" sz="1800" kern="100" dirty="0" smtClean="0">
                <a:solidFill>
                  <a:srgbClr val="000000"/>
                </a:solidFill>
                <a:uFill>
                  <a:solidFill>
                    <a:srgbClr val="000000"/>
                  </a:solidFill>
                </a:uFill>
                <a:latin typeface="Arial" panose="020B0604020202020204" pitchFamily="34" charset="0"/>
                <a:ea typeface="Arial" panose="020B0604020202020204" pitchFamily="34" charset="0"/>
                <a:cs typeface="Arial" panose="020B0604020202020204" pitchFamily="34" charset="0"/>
              </a:rPr>
              <a:t>                  </a:t>
            </a:r>
            <a:r>
              <a:rPr lang="en-CM" sz="2400" u="none" strike="noStrike" kern="100" dirty="0" smtClean="0">
                <a:solidFill>
                  <a:srgbClr val="000000"/>
                </a:solidFill>
                <a:effectLst/>
                <a:uFill>
                  <a:solidFill>
                    <a:srgbClr val="000000"/>
                  </a:solidFill>
                </a:uFill>
                <a:latin typeface="Bahnschrift SemiBold SemiConden" panose="020B0502040204020203" pitchFamily="34" charset="0"/>
                <a:ea typeface="Arial" panose="020B0604020202020204" pitchFamily="34" charset="0"/>
                <a:cs typeface="Arial" panose="020B0604020202020204" pitchFamily="34" charset="0"/>
              </a:rPr>
              <a:t>Personal </a:t>
            </a:r>
            <a:r>
              <a:rPr lang="en-CM" sz="2400" u="none" strike="noStrike" kern="100" dirty="0">
                <a:solidFill>
                  <a:srgbClr val="000000"/>
                </a:solidFill>
                <a:effectLst/>
                <a:uFill>
                  <a:solidFill>
                    <a:srgbClr val="000000"/>
                  </a:solidFill>
                </a:uFill>
                <a:latin typeface="Bahnschrift SemiBold SemiConden" panose="020B0502040204020203" pitchFamily="34" charset="0"/>
                <a:ea typeface="Arial" panose="020B0604020202020204" pitchFamily="34" charset="0"/>
                <a:cs typeface="Arial" panose="020B0604020202020204" pitchFamily="34" charset="0"/>
              </a:rPr>
              <a:t>computer </a:t>
            </a:r>
          </a:p>
          <a:p>
            <a:pPr marL="0" marR="2352675" indent="0" algn="ctr" fontAlgn="base">
              <a:lnSpc>
                <a:spcPct val="100000"/>
              </a:lnSpc>
              <a:spcAft>
                <a:spcPts val="50"/>
              </a:spcAft>
              <a:buClr>
                <a:srgbClr val="000000"/>
              </a:buClr>
              <a:buSzPts val="1200"/>
              <a:buNone/>
            </a:pPr>
            <a:r>
              <a:rPr lang="en-US" sz="2400" u="none" strike="noStrike" kern="100" dirty="0" smtClean="0">
                <a:solidFill>
                  <a:srgbClr val="000000"/>
                </a:solidFill>
                <a:effectLst/>
                <a:uFill>
                  <a:solidFill>
                    <a:srgbClr val="000000"/>
                  </a:solidFill>
                </a:uFill>
                <a:latin typeface="Bahnschrift SemiBold SemiConden" panose="020B0502040204020203" pitchFamily="34" charset="0"/>
                <a:ea typeface="Arial" panose="020B0604020202020204" pitchFamily="34" charset="0"/>
                <a:cs typeface="Arial" panose="020B0604020202020204" pitchFamily="34" charset="0"/>
              </a:rPr>
              <a:t>                   </a:t>
            </a:r>
            <a:r>
              <a:rPr lang="en-CM" sz="2400" u="none" strike="noStrike" kern="100" dirty="0" smtClean="0">
                <a:solidFill>
                  <a:srgbClr val="000000"/>
                </a:solidFill>
                <a:effectLst/>
                <a:uFill>
                  <a:solidFill>
                    <a:srgbClr val="000000"/>
                  </a:solidFill>
                </a:uFill>
                <a:latin typeface="Bahnschrift SemiBold SemiConden" panose="020B0502040204020203" pitchFamily="34" charset="0"/>
                <a:ea typeface="Arial" panose="020B0604020202020204" pitchFamily="34" charset="0"/>
                <a:cs typeface="Arial" panose="020B0604020202020204" pitchFamily="34" charset="0"/>
              </a:rPr>
              <a:t>Atoll </a:t>
            </a:r>
            <a:r>
              <a:rPr lang="en-CM" sz="2400" u="none" strike="noStrike" kern="100" dirty="0">
                <a:solidFill>
                  <a:srgbClr val="000000"/>
                </a:solidFill>
                <a:effectLst/>
                <a:uFill>
                  <a:solidFill>
                    <a:srgbClr val="000000"/>
                  </a:solidFill>
                </a:uFill>
                <a:latin typeface="Bahnschrift SemiBold SemiConden" panose="020B0502040204020203" pitchFamily="34" charset="0"/>
                <a:ea typeface="Arial" panose="020B0604020202020204" pitchFamily="34" charset="0"/>
                <a:cs typeface="Arial" panose="020B0604020202020204" pitchFamily="34" charset="0"/>
              </a:rPr>
              <a:t>and Google Earth </a:t>
            </a:r>
          </a:p>
          <a:p>
            <a:pPr marL="0" marR="2352675" indent="0" algn="ctr">
              <a:lnSpc>
                <a:spcPct val="158000"/>
              </a:lnSpc>
              <a:spcAft>
                <a:spcPts val="50"/>
              </a:spcAft>
              <a:buNone/>
            </a:pPr>
            <a:r>
              <a:rPr lang="en-US" sz="1800" b="1" kern="100" dirty="0">
                <a:solidFill>
                  <a:srgbClr val="000000"/>
                </a:solidFill>
                <a:effectLst/>
                <a:latin typeface="Calibri" panose="020F0502020204030204" pitchFamily="34" charset="0"/>
                <a:ea typeface="Calibri" panose="020F0502020204030204" pitchFamily="34" charset="0"/>
              </a:rPr>
              <a:t>     </a:t>
            </a:r>
            <a:endParaRPr lang="en-CM" dirty="0"/>
          </a:p>
        </p:txBody>
      </p:sp>
      <p:sp>
        <p:nvSpPr>
          <p:cNvPr id="4" name="Rectangle 3">
            <a:extLst>
              <a:ext uri="{FF2B5EF4-FFF2-40B4-BE49-F238E27FC236}">
                <a16:creationId xmlns:a16="http://schemas.microsoft.com/office/drawing/2014/main" id="{0F550EBF-DBFB-4A1C-8EB8-07580F9B348D}"/>
              </a:ext>
            </a:extLst>
          </p:cNvPr>
          <p:cNvSpPr/>
          <p:nvPr/>
        </p:nvSpPr>
        <p:spPr>
          <a:xfrm>
            <a:off x="0" y="861135"/>
            <a:ext cx="12192000" cy="328474"/>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M"/>
          </a:p>
        </p:txBody>
      </p:sp>
      <p:sp>
        <p:nvSpPr>
          <p:cNvPr id="5" name="ZoneTexte 4"/>
          <p:cNvSpPr txBox="1"/>
          <p:nvPr/>
        </p:nvSpPr>
        <p:spPr>
          <a:xfrm>
            <a:off x="896815" y="1589079"/>
            <a:ext cx="10568354" cy="1673663"/>
          </a:xfrm>
          <a:prstGeom prst="rect">
            <a:avLst/>
          </a:prstGeom>
          <a:noFill/>
        </p:spPr>
        <p:txBody>
          <a:bodyPr wrap="square" rtlCol="0">
            <a:spAutoFit/>
          </a:bodyPr>
          <a:lstStyle/>
          <a:p>
            <a:pPr algn="just">
              <a:lnSpc>
                <a:spcPct val="200000"/>
              </a:lnSpc>
            </a:pPr>
            <a:r>
              <a:rPr lang="fr-FR" spc="-1" dirty="0">
                <a:latin typeface="Arial"/>
              </a:rPr>
              <a:t>The objective of </a:t>
            </a:r>
            <a:r>
              <a:rPr lang="fr-FR" spc="-1" dirty="0" err="1">
                <a:latin typeface="Arial"/>
              </a:rPr>
              <a:t>this</a:t>
            </a:r>
            <a:r>
              <a:rPr lang="fr-FR" spc="-1" dirty="0">
                <a:latin typeface="Arial"/>
              </a:rPr>
              <a:t> section of the Mobile and Wireless Communications </a:t>
            </a:r>
            <a:r>
              <a:rPr lang="fr-FR" spc="-1" dirty="0" err="1">
                <a:latin typeface="Arial"/>
              </a:rPr>
              <a:t>laboratory</a:t>
            </a:r>
            <a:r>
              <a:rPr lang="fr-FR" spc="-1" dirty="0">
                <a:latin typeface="Arial"/>
              </a:rPr>
              <a:t> session </a:t>
            </a:r>
            <a:r>
              <a:rPr lang="fr-FR" spc="-1" dirty="0" err="1">
                <a:latin typeface="Arial"/>
              </a:rPr>
              <a:t>is</a:t>
            </a:r>
            <a:r>
              <a:rPr lang="fr-FR" spc="-1" dirty="0">
                <a:latin typeface="Arial"/>
              </a:rPr>
              <a:t> to</a:t>
            </a:r>
          </a:p>
          <a:p>
            <a:pPr algn="just">
              <a:lnSpc>
                <a:spcPct val="200000"/>
              </a:lnSpc>
            </a:pPr>
            <a:r>
              <a:rPr lang="fr-FR" spc="-1" dirty="0" err="1">
                <a:latin typeface="Arial"/>
              </a:rPr>
              <a:t>perform</a:t>
            </a:r>
            <a:r>
              <a:rPr lang="fr-FR" spc="-1" dirty="0">
                <a:latin typeface="Arial"/>
              </a:rPr>
              <a:t> </a:t>
            </a:r>
            <a:r>
              <a:rPr lang="fr-FR" spc="-1" dirty="0" err="1">
                <a:latin typeface="Arial"/>
              </a:rPr>
              <a:t>coverage</a:t>
            </a:r>
            <a:r>
              <a:rPr lang="fr-FR" spc="-1" dirty="0">
                <a:latin typeface="Arial"/>
              </a:rPr>
              <a:t> planning of a </a:t>
            </a:r>
            <a:r>
              <a:rPr lang="fr-FR" spc="-1" dirty="0" err="1">
                <a:latin typeface="Arial"/>
              </a:rPr>
              <a:t>newly</a:t>
            </a:r>
            <a:r>
              <a:rPr lang="fr-FR" spc="-1" dirty="0">
                <a:latin typeface="Arial"/>
              </a:rPr>
              <a:t> </a:t>
            </a:r>
            <a:r>
              <a:rPr lang="fr-FR" spc="-1" dirty="0" err="1">
                <a:latin typeface="Arial"/>
              </a:rPr>
              <a:t>deployed</a:t>
            </a:r>
            <a:r>
              <a:rPr lang="fr-FR" spc="-1" dirty="0">
                <a:latin typeface="Arial"/>
              </a:rPr>
              <a:t> LTE network in Atoll, a radio network planning</a:t>
            </a:r>
          </a:p>
          <a:p>
            <a:pPr algn="just">
              <a:lnSpc>
                <a:spcPct val="200000"/>
              </a:lnSpc>
            </a:pPr>
            <a:r>
              <a:rPr lang="fr-FR" spc="-1" dirty="0">
                <a:latin typeface="Arial"/>
              </a:rPr>
              <a:t>software package.</a:t>
            </a:r>
            <a:endParaRPr lang="en-US" dirty="0"/>
          </a:p>
        </p:txBody>
      </p:sp>
    </p:spTree>
    <p:extLst>
      <p:ext uri="{BB962C8B-B14F-4D97-AF65-F5344CB8AC3E}">
        <p14:creationId xmlns:p14="http://schemas.microsoft.com/office/powerpoint/2010/main" val="139284069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0"/>
            <a:ext cx="12192000" cy="6858000"/>
          </a:xfrm>
          <a:solidFill>
            <a:schemeClr val="accent6">
              <a:lumMod val="40000"/>
              <a:lumOff val="60000"/>
            </a:schemeClr>
          </a:solidFill>
        </p:spPr>
        <p:txBody>
          <a:bodyPr>
            <a:normAutofit/>
          </a:bodyPr>
          <a:lstStyle/>
          <a:p>
            <a:pPr marL="222250" indent="0">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US" sz="1800" b="1" kern="100" dirty="0">
                <a:solidFill>
                  <a:srgbClr val="000000"/>
                </a:solidFill>
                <a:effectLst/>
                <a:latin typeface="Times New Roman" panose="02020603050405020304" pitchFamily="18" charset="0"/>
                <a:ea typeface="Times New Roman" panose="02020603050405020304" pitchFamily="18"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pic>
        <p:nvPicPr>
          <p:cNvPr id="3078" name="Image 43"/>
          <p:cNvPicPr>
            <a:picLocks noChangeAspect="1" noChangeArrowheads="1"/>
          </p:cNvPicPr>
          <p:nvPr/>
        </p:nvPicPr>
        <p:blipFill>
          <a:blip r:embed="rId2">
            <a:extLst>
              <a:ext uri="{28A0092B-C50C-407E-A947-70E740481C1C}">
                <a14:useLocalDpi xmlns:a14="http://schemas.microsoft.com/office/drawing/2010/main" val="0"/>
              </a:ext>
            </a:extLst>
          </a:blip>
          <a:srcRect b="87802"/>
          <a:stretch>
            <a:fillRect/>
          </a:stretch>
        </p:blipFill>
        <p:spPr bwMode="auto">
          <a:xfrm>
            <a:off x="4277032" y="993220"/>
            <a:ext cx="4130675" cy="365125"/>
          </a:xfrm>
          <a:prstGeom prst="rect">
            <a:avLst/>
          </a:prstGeom>
          <a:noFill/>
          <a:extLst>
            <a:ext uri="{909E8E84-426E-40DD-AFC4-6F175D3DCCD1}">
              <a14:hiddenFill xmlns:a14="http://schemas.microsoft.com/office/drawing/2010/main">
                <a:solidFill>
                  <a:srgbClr val="FFFFFF"/>
                </a:solidFill>
              </a14:hiddenFill>
            </a:ext>
          </a:extLst>
        </p:spPr>
      </p:pic>
      <p:pic>
        <p:nvPicPr>
          <p:cNvPr id="3077" name="Image 44"/>
          <p:cNvPicPr>
            <a:picLocks noChangeAspect="1" noChangeArrowheads="1"/>
          </p:cNvPicPr>
          <p:nvPr/>
        </p:nvPicPr>
        <p:blipFill>
          <a:blip r:embed="rId2">
            <a:extLst>
              <a:ext uri="{28A0092B-C50C-407E-A947-70E740481C1C}">
                <a14:useLocalDpi xmlns:a14="http://schemas.microsoft.com/office/drawing/2010/main" val="0"/>
              </a:ext>
            </a:extLst>
          </a:blip>
          <a:srcRect t="28078" b="63406"/>
          <a:stretch>
            <a:fillRect/>
          </a:stretch>
        </p:blipFill>
        <p:spPr bwMode="auto">
          <a:xfrm>
            <a:off x="4277032" y="1543526"/>
            <a:ext cx="4130675" cy="258763"/>
          </a:xfrm>
          <a:prstGeom prst="rect">
            <a:avLst/>
          </a:prstGeom>
          <a:noFill/>
          <a:extLst>
            <a:ext uri="{909E8E84-426E-40DD-AFC4-6F175D3DCCD1}">
              <a14:hiddenFill xmlns:a14="http://schemas.microsoft.com/office/drawing/2010/main">
                <a:solidFill>
                  <a:srgbClr val="FFFFFF"/>
                </a:solidFill>
              </a14:hiddenFill>
            </a:ext>
          </a:extLst>
        </p:spPr>
      </p:pic>
      <p:pic>
        <p:nvPicPr>
          <p:cNvPr id="3076" name="Image 45"/>
          <p:cNvPicPr>
            <a:picLocks noChangeAspect="1" noChangeArrowheads="1"/>
          </p:cNvPicPr>
          <p:nvPr/>
        </p:nvPicPr>
        <p:blipFill>
          <a:blip r:embed="rId2">
            <a:extLst>
              <a:ext uri="{28A0092B-C50C-407E-A947-70E740481C1C}">
                <a14:useLocalDpi xmlns:a14="http://schemas.microsoft.com/office/drawing/2010/main" val="0"/>
              </a:ext>
            </a:extLst>
          </a:blip>
          <a:srcRect t="46490" b="45224"/>
          <a:stretch>
            <a:fillRect/>
          </a:stretch>
        </p:blipFill>
        <p:spPr bwMode="auto">
          <a:xfrm>
            <a:off x="4277032" y="2040574"/>
            <a:ext cx="4130675" cy="250825"/>
          </a:xfrm>
          <a:prstGeom prst="rect">
            <a:avLst/>
          </a:prstGeom>
          <a:noFill/>
          <a:extLst>
            <a:ext uri="{909E8E84-426E-40DD-AFC4-6F175D3DCCD1}">
              <a14:hiddenFill xmlns:a14="http://schemas.microsoft.com/office/drawing/2010/main">
                <a:solidFill>
                  <a:srgbClr val="FFFFFF"/>
                </a:solidFill>
              </a14:hiddenFill>
            </a:ext>
          </a:extLst>
        </p:spPr>
      </p:pic>
      <p:pic>
        <p:nvPicPr>
          <p:cNvPr id="3075" name="Image 42"/>
          <p:cNvPicPr>
            <a:picLocks noChangeAspect="1" noChangeArrowheads="1"/>
          </p:cNvPicPr>
          <p:nvPr/>
        </p:nvPicPr>
        <p:blipFill>
          <a:blip r:embed="rId2">
            <a:extLst>
              <a:ext uri="{28A0092B-C50C-407E-A947-70E740481C1C}">
                <a14:useLocalDpi xmlns:a14="http://schemas.microsoft.com/office/drawing/2010/main" val="0"/>
              </a:ext>
            </a:extLst>
          </a:blip>
          <a:srcRect t="66283" b="2"/>
          <a:stretch>
            <a:fillRect/>
          </a:stretch>
        </p:blipFill>
        <p:spPr bwMode="auto">
          <a:xfrm>
            <a:off x="4277032" y="2523917"/>
            <a:ext cx="4336026" cy="1257290"/>
          </a:xfrm>
          <a:prstGeom prst="rect">
            <a:avLst/>
          </a:prstGeom>
          <a:noFill/>
          <a:extLst>
            <a:ext uri="{909E8E84-426E-40DD-AFC4-6F175D3DCCD1}">
              <a14:hiddenFill xmlns:a14="http://schemas.microsoft.com/office/drawing/2010/main">
                <a:solidFill>
                  <a:srgbClr val="FFFFFF"/>
                </a:solidFill>
              </a14:hiddenFill>
            </a:ext>
          </a:extLst>
        </p:spPr>
      </p:pic>
      <p:pic>
        <p:nvPicPr>
          <p:cNvPr id="3074" name="Image 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8671" y="5153827"/>
            <a:ext cx="6610440" cy="865973"/>
          </a:xfrm>
          <a:prstGeom prst="rect">
            <a:avLst/>
          </a:prstGeom>
          <a:noFill/>
          <a:extLst>
            <a:ext uri="{909E8E84-426E-40DD-AFC4-6F175D3DCCD1}">
              <a14:hiddenFill xmlns:a14="http://schemas.microsoft.com/office/drawing/2010/main">
                <a:solidFill>
                  <a:srgbClr val="FFFFFF"/>
                </a:solidFill>
              </a14:hiddenFill>
            </a:ext>
          </a:extLst>
        </p:spPr>
      </p:pic>
      <p:sp>
        <p:nvSpPr>
          <p:cNvPr id="12" name="Zone de texte 49"/>
          <p:cNvSpPr txBox="1"/>
          <p:nvPr/>
        </p:nvSpPr>
        <p:spPr>
          <a:xfrm>
            <a:off x="914400" y="6289040"/>
            <a:ext cx="4343400" cy="8382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Rectangle 7"/>
          <p:cNvSpPr>
            <a:spLocks noChangeArrowheads="1"/>
          </p:cNvSpPr>
          <p:nvPr/>
        </p:nvSpPr>
        <p:spPr bwMode="auto">
          <a:xfrm>
            <a:off x="1357231" y="199364"/>
            <a:ext cx="9970275"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r>
              <a:rPr kumimoji="0" lang="en-US" alt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 VAP profile HCIA-WLAN is created, a data forwarding mode is configured to direct-</a:t>
            </a:r>
            <a:r>
              <a:rPr kumimoji="0" lang="en-US" altLang="en-US" sz="1600" b="0" i="0" u="none" strike="noStrike" cap="none" normalizeH="0" baseline="0" dirty="0" err="1"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fowarding</a:t>
            </a:r>
            <a:r>
              <a:rPr kumimoji="0" lang="en-US" alt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and service VLAN are configured with the </a:t>
            </a:r>
            <a:r>
              <a:rPr kumimoji="0" lang="en-US" altLang="en-US" sz="1600" b="0" i="0" u="none" strike="noStrike" cap="none" normalizeH="0" baseline="0" dirty="0" err="1"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vlan</a:t>
            </a:r>
            <a:r>
              <a:rPr kumimoji="0" lang="en-US" alt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-id 101, and the security and SSID profiles are applied to the VAP profile. </a:t>
            </a:r>
            <a:endParaRPr kumimoji="0" lang="en-US" altLang="en-US" sz="9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smtClean="0">
              <a:ln>
                <a:noFill/>
              </a:ln>
              <a:solidFill>
                <a:schemeClr val="tx1"/>
              </a:solidFill>
              <a:effectLst/>
              <a:latin typeface="Arial" panose="020B0604020202020204" pitchFamily="34" charset="0"/>
            </a:endParaRPr>
          </a:p>
        </p:txBody>
      </p:sp>
      <p:sp>
        <p:nvSpPr>
          <p:cNvPr id="8" name="Rectangle 8"/>
          <p:cNvSpPr>
            <a:spLocks noChangeArrowheads="1"/>
          </p:cNvSpPr>
          <p:nvPr/>
        </p:nvSpPr>
        <p:spPr bwMode="auto">
          <a:xfrm>
            <a:off x="0" y="10810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9"/>
          <p:cNvSpPr>
            <a:spLocks noChangeArrowheads="1"/>
          </p:cNvSpPr>
          <p:nvPr/>
        </p:nvSpPr>
        <p:spPr bwMode="auto">
          <a:xfrm>
            <a:off x="0" y="17891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10"/>
          <p:cNvSpPr>
            <a:spLocks noChangeArrowheads="1"/>
          </p:cNvSpPr>
          <p:nvPr/>
        </p:nvSpPr>
        <p:spPr bwMode="auto">
          <a:xfrm>
            <a:off x="0" y="32591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1" name="Rectangle 11"/>
          <p:cNvSpPr>
            <a:spLocks noChangeArrowheads="1"/>
          </p:cNvSpPr>
          <p:nvPr/>
        </p:nvSpPr>
        <p:spPr bwMode="auto">
          <a:xfrm>
            <a:off x="0" y="3716338"/>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a:spLocks noChangeArrowheads="1"/>
          </p:cNvSpPr>
          <p:nvPr/>
        </p:nvSpPr>
        <p:spPr bwMode="auto">
          <a:xfrm>
            <a:off x="914400" y="3781207"/>
            <a:ext cx="10058401" cy="144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r>
              <a:rPr kumimoji="0" lang="en-US" altLang="en-US" sz="20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The VAP profile is bound to the AP groups and the configurations in VAP profile HCID-WLAN are applied to radio 0 and radio 1 of the Aps in the AP groups. All configurations of the AP group</a:t>
            </a:r>
            <a:endParaRPr kumimoji="0" lang="en-US" altLang="en-US" sz="105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919055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US" sz="1800" b="1" kern="100" dirty="0">
                <a:solidFill>
                  <a:srgbClr val="000000"/>
                </a:solidFill>
                <a:effectLst/>
                <a:latin typeface="Times New Roman" panose="02020603050405020304" pitchFamily="18" charset="0"/>
                <a:ea typeface="Times New Roman" panose="02020603050405020304" pitchFamily="18"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pic>
        <p:nvPicPr>
          <p:cNvPr id="6146" name="Image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4087" y="1232452"/>
            <a:ext cx="8083826" cy="5121965"/>
          </a:xfrm>
          <a:prstGeom prst="rect">
            <a:avLst/>
          </a:prstGeom>
          <a:noFill/>
          <a:extLst>
            <a:ext uri="{909E8E84-426E-40DD-AFC4-6F175D3DCCD1}">
              <a14:hiddenFill xmlns:a14="http://schemas.microsoft.com/office/drawing/2010/main">
                <a:solidFill>
                  <a:srgbClr val="FFFFFF"/>
                </a:solidFill>
              </a14:hiddenFill>
            </a:ext>
          </a:extLst>
        </p:spPr>
      </p:pic>
      <p:sp>
        <p:nvSpPr>
          <p:cNvPr id="6" name="Zone de texte 51"/>
          <p:cNvSpPr txBox="1"/>
          <p:nvPr/>
        </p:nvSpPr>
        <p:spPr>
          <a:xfrm>
            <a:off x="1315720" y="7397750"/>
            <a:ext cx="5285105" cy="295783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p:cNvSpPr>
            <a:spLocks noChangeArrowheads="1"/>
          </p:cNvSpPr>
          <p:nvPr/>
        </p:nvSpPr>
        <p:spPr bwMode="auto">
          <a:xfrm>
            <a:off x="6096000" y="457200"/>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8" name="Rectangle 5"/>
          <p:cNvSpPr>
            <a:spLocks noChangeArrowheads="1"/>
          </p:cNvSpPr>
          <p:nvPr/>
        </p:nvSpPr>
        <p:spPr bwMode="auto">
          <a:xfrm>
            <a:off x="4823793" y="411419"/>
            <a:ext cx="1736034"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sng"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RESULT</a:t>
            </a:r>
            <a:endParaRPr kumimoji="0" lang="en-US" altLang="en-US" sz="12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8769091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US" sz="1800" b="1" kern="100" dirty="0">
                <a:solidFill>
                  <a:srgbClr val="000000"/>
                </a:solidFill>
                <a:effectLst/>
                <a:latin typeface="Times New Roman" panose="02020603050405020304" pitchFamily="18" charset="0"/>
                <a:ea typeface="Times New Roman" panose="02020603050405020304" pitchFamily="18"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sp>
        <p:nvSpPr>
          <p:cNvPr id="5"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p:cNvSpPr>
            <a:spLocks noChangeArrowheads="1"/>
          </p:cNvSpPr>
          <p:nvPr/>
        </p:nvSpPr>
        <p:spPr bwMode="auto">
          <a:xfrm>
            <a:off x="6096000" y="457200"/>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pic>
        <p:nvPicPr>
          <p:cNvPr id="9218" name="Image 4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75721" y="878617"/>
            <a:ext cx="6649590" cy="444875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a:spLocks noChangeArrowheads="1"/>
          </p:cNvSpPr>
          <p:nvPr/>
        </p:nvSpPr>
        <p:spPr bwMode="auto">
          <a:xfrm>
            <a:off x="4678017" y="118646"/>
            <a:ext cx="302149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sng"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TESTING THE SYSTEM</a:t>
            </a:r>
            <a:endParaRPr kumimoji="0" lang="en-US" altLang="en-US" sz="1000" b="0" i="0" u="none" strike="noStrike" cap="none" normalizeH="0" baseline="0" dirty="0" smtClean="0">
              <a:ln>
                <a:noFill/>
              </a:ln>
              <a:solidFill>
                <a:schemeClr val="tx1"/>
              </a:solidFill>
              <a:effectLst/>
            </a:endParaRPr>
          </a:p>
        </p:txBody>
      </p:sp>
      <p:sp>
        <p:nvSpPr>
          <p:cNvPr id="9" name="Rectangle 4"/>
          <p:cNvSpPr>
            <a:spLocks noChangeArrowheads="1"/>
          </p:cNvSpPr>
          <p:nvPr/>
        </p:nvSpPr>
        <p:spPr bwMode="auto">
          <a:xfrm>
            <a:off x="6553200" y="457200"/>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11" name="Rectangle 5"/>
          <p:cNvSpPr>
            <a:spLocks noChangeArrowheads="1"/>
          </p:cNvSpPr>
          <p:nvPr/>
        </p:nvSpPr>
        <p:spPr bwMode="auto">
          <a:xfrm>
            <a:off x="2754950" y="5579515"/>
            <a:ext cx="68911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STAs were used to access the WLAN with the SSID of HCIA-WLAN.</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6477322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US" sz="1800" b="1" kern="100" dirty="0">
                <a:solidFill>
                  <a:srgbClr val="000000"/>
                </a:solidFill>
                <a:effectLst/>
                <a:latin typeface="Times New Roman" panose="02020603050405020304" pitchFamily="18" charset="0"/>
                <a:ea typeface="Times New Roman" panose="02020603050405020304" pitchFamily="18"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sp>
        <p:nvSpPr>
          <p:cNvPr id="5"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p:cNvSpPr>
            <a:spLocks noChangeArrowheads="1"/>
          </p:cNvSpPr>
          <p:nvPr/>
        </p:nvSpPr>
        <p:spPr bwMode="auto">
          <a:xfrm>
            <a:off x="6096000" y="457200"/>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pic>
        <p:nvPicPr>
          <p:cNvPr id="8196" name="Image 5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72278"/>
            <a:ext cx="6035733" cy="3241428"/>
          </a:xfrm>
          <a:prstGeom prst="rect">
            <a:avLst/>
          </a:prstGeom>
          <a:noFill/>
          <a:extLst>
            <a:ext uri="{909E8E84-426E-40DD-AFC4-6F175D3DCCD1}">
              <a14:hiddenFill xmlns:a14="http://schemas.microsoft.com/office/drawing/2010/main">
                <a:solidFill>
                  <a:srgbClr val="FFFFFF"/>
                </a:solidFill>
              </a14:hiddenFill>
            </a:ext>
          </a:extLst>
        </p:spPr>
      </p:pic>
      <p:pic>
        <p:nvPicPr>
          <p:cNvPr id="8194" name="Image 5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782" y="3413706"/>
            <a:ext cx="5642583" cy="3322058"/>
          </a:xfrm>
          <a:prstGeom prst="rect">
            <a:avLst/>
          </a:prstGeom>
          <a:noFill/>
          <a:extLst>
            <a:ext uri="{909E8E84-426E-40DD-AFC4-6F175D3DCCD1}">
              <a14:hiddenFill xmlns:a14="http://schemas.microsoft.com/office/drawing/2010/main">
                <a:solidFill>
                  <a:srgbClr val="FFFFFF"/>
                </a:solidFill>
              </a14:hiddenFill>
            </a:ext>
          </a:extLst>
        </p:spPr>
      </p:pic>
      <p:sp>
        <p:nvSpPr>
          <p:cNvPr id="9" name="Zone de texte 57"/>
          <p:cNvSpPr txBox="1"/>
          <p:nvPr/>
        </p:nvSpPr>
        <p:spPr>
          <a:xfrm>
            <a:off x="1276350" y="7535545"/>
            <a:ext cx="4565015" cy="268732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4" name="Rectangle 6"/>
          <p:cNvSpPr>
            <a:spLocks noChangeArrowheads="1"/>
          </p:cNvSpPr>
          <p:nvPr/>
        </p:nvSpPr>
        <p:spPr bwMode="auto">
          <a:xfrm>
            <a:off x="457200" y="457200"/>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6" name="Rectangle 7"/>
          <p:cNvSpPr>
            <a:spLocks noChangeArrowheads="1"/>
          </p:cNvSpPr>
          <p:nvPr/>
        </p:nvSpPr>
        <p:spPr bwMode="auto">
          <a:xfrm>
            <a:off x="2517913" y="1134744"/>
            <a:ext cx="316727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a:t>
            </a:r>
            <a:r>
              <a:rPr kumimoji="0" lang="en-US" altLang="en-US" sz="2400" b="0" i="0" u="none" strike="noStrike" cap="none" normalizeH="0" baseline="0" dirty="0" err="1"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ip</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address of the STA is checked</a:t>
            </a:r>
            <a:endParaRPr kumimoji="0" lang="en-US" altLang="en-US" sz="1100" b="0" i="0" u="none" strike="noStrike" cap="none" normalizeH="0" baseline="0" dirty="0" smtClean="0">
              <a:ln>
                <a:noFill/>
              </a:ln>
              <a:solidFill>
                <a:schemeClr val="tx1"/>
              </a:solidFill>
              <a:effectLst/>
            </a:endParaRPr>
          </a:p>
        </p:txBody>
      </p:sp>
      <p:sp>
        <p:nvSpPr>
          <p:cNvPr id="10" name="Rectangle 8"/>
          <p:cNvSpPr>
            <a:spLocks noChangeArrowheads="1"/>
          </p:cNvSpPr>
          <p:nvPr/>
        </p:nvSpPr>
        <p:spPr bwMode="auto">
          <a:xfrm>
            <a:off x="457200" y="2027238"/>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6096000" y="4212961"/>
            <a:ext cx="5287093"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STA is used to ping the loopback interface to determine if the devices can connect to the internet</a:t>
            </a:r>
            <a:endParaRPr kumimoji="0" lang="en-US" altLang="en-US" sz="11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214259386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nSpc>
                <a:spcPct val="107000"/>
              </a:lnSpc>
              <a:spcAft>
                <a:spcPts val="775"/>
              </a:spcAft>
              <a:buNone/>
            </a:pPr>
            <a:r>
              <a:rPr lang="en-US" sz="1800" b="1" kern="100" dirty="0">
                <a:solidFill>
                  <a:srgbClr val="000000"/>
                </a:solidFill>
                <a:effectLst/>
                <a:uFill>
                  <a:solidFill>
                    <a:srgbClr val="000000"/>
                  </a:solidFill>
                </a:uFill>
                <a:latin typeface="Arial" panose="020B0604020202020204" pitchFamily="34" charset="0"/>
                <a:ea typeface="Times New Roman" panose="02020603050405020304" pitchFamily="18" charset="0"/>
                <a:cs typeface="Arial" panose="020B0604020202020204" pitchFamily="34" charset="0"/>
              </a:rPr>
              <a:t> </a:t>
            </a:r>
            <a:r>
              <a:rPr lang="en-US" sz="1800" b="1" kern="100" dirty="0">
                <a:solidFill>
                  <a:srgbClr val="000000"/>
                </a:solidFill>
                <a:effectLst/>
                <a:latin typeface="Times New Roman" panose="02020603050405020304" pitchFamily="18" charset="0"/>
                <a:ea typeface="Times New Roman" panose="02020603050405020304" pitchFamily="18"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sp>
        <p:nvSpPr>
          <p:cNvPr id="5"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p:cNvSpPr>
            <a:spLocks noChangeArrowheads="1"/>
          </p:cNvSpPr>
          <p:nvPr/>
        </p:nvSpPr>
        <p:spPr bwMode="auto">
          <a:xfrm>
            <a:off x="6096000" y="457200"/>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pic>
        <p:nvPicPr>
          <p:cNvPr id="7170" name="Image 6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348" y="2281522"/>
            <a:ext cx="11483405" cy="404229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4" name="Rectangle 4"/>
          <p:cNvSpPr>
            <a:spLocks noChangeArrowheads="1"/>
          </p:cNvSpPr>
          <p:nvPr/>
        </p:nvSpPr>
        <p:spPr bwMode="auto">
          <a:xfrm>
            <a:off x="457200" y="457200"/>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8" name="Rectangle 5"/>
          <p:cNvSpPr>
            <a:spLocks noChangeArrowheads="1"/>
          </p:cNvSpPr>
          <p:nvPr/>
        </p:nvSpPr>
        <p:spPr bwMode="auto">
          <a:xfrm>
            <a:off x="1802296" y="1224123"/>
            <a:ext cx="750073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devices connected are displayed from the AC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455297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chor="ctr">
            <a:normAutofit/>
          </a:bodyPr>
          <a:lstStyle/>
          <a:p>
            <a:pPr algn="ctr"/>
            <a:r>
              <a:rPr lang="en-US" sz="3600" b="1" u="sng" dirty="0" smtClean="0"/>
              <a:t>CONCLUSION</a:t>
            </a:r>
            <a:endParaRPr lang="en-US" sz="3600" dirty="0" smtClean="0"/>
          </a:p>
          <a:p>
            <a:pPr algn="ctr"/>
            <a:endParaRPr lang="en-US" sz="3600" dirty="0"/>
          </a:p>
          <a:p>
            <a:pPr algn="ctr"/>
            <a:r>
              <a:rPr lang="en-US" dirty="0" smtClean="0"/>
              <a:t>In </a:t>
            </a:r>
            <a:r>
              <a:rPr lang="en-US" dirty="0"/>
              <a:t>a WLAN the end devices are able to connect wirelessly to the network. When coupled with a VLAN protocols we are able to separate these devices and restrict them to particular levels of access depending on our network requirements and constraints.</a:t>
            </a:r>
          </a:p>
          <a:p>
            <a:pPr algn="ctr"/>
            <a:r>
              <a:rPr lang="en-US" dirty="0"/>
              <a:t>After the design and configuration of the WLAN, an access station can be installed at FET building and another at technological building so that devices in each location can connect to the access and share layer 2 frames. Devices in separate buildings can communicate passing through S1 </a:t>
            </a:r>
          </a:p>
        </p:txBody>
      </p:sp>
      <p:sp>
        <p:nvSpPr>
          <p:cNvPr id="5"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p:cNvSpPr>
            <a:spLocks noChangeArrowheads="1"/>
          </p:cNvSpPr>
          <p:nvPr/>
        </p:nvSpPr>
        <p:spPr bwMode="auto">
          <a:xfrm>
            <a:off x="6096000" y="457200"/>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2"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4" name="Rectangle 4"/>
          <p:cNvSpPr>
            <a:spLocks noChangeArrowheads="1"/>
          </p:cNvSpPr>
          <p:nvPr/>
        </p:nvSpPr>
        <p:spPr bwMode="auto">
          <a:xfrm>
            <a:off x="457200" y="457200"/>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906885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chor="ctr">
            <a:normAutofit/>
          </a:bodyPr>
          <a:lstStyle/>
          <a:p>
            <a:pPr marL="222250" indent="0" algn="ctr">
              <a:lnSpc>
                <a:spcPct val="200000"/>
              </a:lnSpc>
              <a:spcAft>
                <a:spcPts val="775"/>
              </a:spcAft>
              <a:buNone/>
            </a:pPr>
            <a:r>
              <a:rPr lang="en-CM" sz="1800" b="1" kern="100" dirty="0" smtClean="0">
                <a:solidFill>
                  <a:srgbClr val="000000"/>
                </a:solidFill>
                <a:effectLst/>
                <a:latin typeface="Calibri" panose="020F0502020204030204" pitchFamily="34" charset="0"/>
                <a:ea typeface="Calibri" panose="020F0502020204030204" pitchFamily="34" charset="0"/>
              </a:rPr>
              <a:t>P</a:t>
            </a:r>
            <a:r>
              <a:rPr lang="en-US" sz="1800" b="1" kern="100" dirty="0">
                <a:solidFill>
                  <a:srgbClr val="000000"/>
                </a:solidFill>
                <a:effectLst/>
                <a:latin typeface="Calibri" panose="020F0502020204030204" pitchFamily="34" charset="0"/>
                <a:ea typeface="Calibri" panose="020F0502020204030204" pitchFamily="34" charset="0"/>
              </a:rPr>
              <a:t>ROCEDURE:</a:t>
            </a:r>
            <a:endParaRPr lang="en-CM" sz="1800" kern="100" dirty="0">
              <a:solidFill>
                <a:srgbClr val="000000"/>
              </a:solidFill>
              <a:effectLst/>
              <a:latin typeface="Calibri" panose="020F0502020204030204" pitchFamily="34" charset="0"/>
              <a:ea typeface="Calibri" panose="020F0502020204030204" pitchFamily="34" charset="0"/>
            </a:endParaRPr>
          </a:p>
          <a:p>
            <a:pPr marL="222250" marR="868045" indent="0" algn="ctr">
              <a:lnSpc>
                <a:spcPct val="200000"/>
              </a:lnSpc>
              <a:spcAft>
                <a:spcPts val="50"/>
              </a:spcAft>
              <a:buNone/>
            </a:pPr>
            <a:r>
              <a:rPr lang="en-CM" sz="1800" kern="100" dirty="0">
                <a:solidFill>
                  <a:srgbClr val="000000"/>
                </a:solidFill>
                <a:effectLst/>
                <a:latin typeface="Calibri" panose="020F0502020204030204" pitchFamily="34" charset="0"/>
                <a:ea typeface="Calibri" panose="020F0502020204030204" pitchFamily="34" charset="0"/>
              </a:rPr>
              <a:t>First and foremost, before the actual deployment of the BTS on the field we need to plan their position. This is done with the help of Geospatial Information Systems (GIS) like Google Earth. To do this Google earth is started on our PC with a working internet connection. This is done in this way so that we can have an updated layout of the terrain  which we want t</a:t>
            </a:r>
            <a:r>
              <a:rPr lang="en-US" sz="1800" kern="100" dirty="0">
                <a:solidFill>
                  <a:srgbClr val="000000"/>
                </a:solidFill>
                <a:effectLst/>
                <a:latin typeface="Calibri" panose="020F0502020204030204" pitchFamily="34" charset="0"/>
                <a:ea typeface="Calibri" panose="020F0502020204030204" pitchFamily="34" charset="0"/>
              </a:rPr>
              <a:t>o </a:t>
            </a:r>
            <a:r>
              <a:rPr lang="en-CM" sz="1800" kern="100" dirty="0">
                <a:solidFill>
                  <a:srgbClr val="000000"/>
                </a:solidFill>
                <a:effectLst/>
                <a:latin typeface="Calibri" panose="020F0502020204030204" pitchFamily="34" charset="0"/>
                <a:ea typeface="Calibri" panose="020F0502020204030204" pitchFamily="34" charset="0"/>
              </a:rPr>
              <a:t>work</a:t>
            </a:r>
            <a:r>
              <a:rPr lang="en-US" sz="1800" kern="100" dirty="0">
                <a:solidFill>
                  <a:srgbClr val="000000"/>
                </a:solidFill>
                <a:effectLst/>
                <a:latin typeface="Calibri" panose="020F0502020204030204" pitchFamily="34" charset="0"/>
                <a:ea typeface="Calibri" panose="020F0502020204030204" pitchFamily="34" charset="0"/>
              </a:rPr>
              <a:t> with</a:t>
            </a:r>
            <a:r>
              <a:rPr lang="en-CM" sz="1800" kern="100" dirty="0">
                <a:solidFill>
                  <a:srgbClr val="000000"/>
                </a:solidFill>
                <a:effectLst/>
                <a:latin typeface="Calibri" panose="020F0502020204030204" pitchFamily="34" charset="0"/>
                <a:ea typeface="Calibri" panose="020F0502020204030204" pitchFamily="34" charset="0"/>
              </a:rPr>
              <a:t>.  When that is done, we should see a window like the one below </a:t>
            </a:r>
            <a:r>
              <a:rPr lang="en-US" sz="1800" kern="100" dirty="0">
                <a:solidFill>
                  <a:srgbClr val="000000"/>
                </a:solidFill>
                <a:effectLst/>
                <a:latin typeface="Calibri" panose="020F0502020204030204" pitchFamily="34" charset="0"/>
                <a:ea typeface="Calibri" panose="020F0502020204030204" pitchFamily="34" charset="0"/>
              </a:rPr>
              <a:t>:</a:t>
            </a:r>
            <a:endParaRPr lang="en-CM" sz="1800" kern="100" dirty="0">
              <a:solidFill>
                <a:srgbClr val="000000"/>
              </a:solidFill>
              <a:effectLst/>
              <a:latin typeface="Calibri" panose="020F0502020204030204" pitchFamily="34" charset="0"/>
              <a:ea typeface="Calibri" panose="020F0502020204030204" pitchFamily="34" charset="0"/>
            </a:endParaRPr>
          </a:p>
          <a:p>
            <a:pPr marL="0" indent="0">
              <a:buNone/>
            </a:pPr>
            <a:endParaRPr lang="en-CM" dirty="0"/>
          </a:p>
        </p:txBody>
      </p:sp>
    </p:spTree>
    <p:extLst>
      <p:ext uri="{BB962C8B-B14F-4D97-AF65-F5344CB8AC3E}">
        <p14:creationId xmlns:p14="http://schemas.microsoft.com/office/powerpoint/2010/main" val="38988690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0"/>
            <a:ext cx="12192000" cy="6858000"/>
          </a:xfrm>
          <a:solidFill>
            <a:schemeClr val="accent6">
              <a:lumMod val="40000"/>
              <a:lumOff val="60000"/>
            </a:schemeClr>
          </a:solidFill>
        </p:spPr>
        <p:txBody>
          <a:bodyPr>
            <a:normAutofit/>
          </a:bodyPr>
          <a:lstStyle/>
          <a:p>
            <a:pPr marL="222250" indent="0">
              <a:lnSpc>
                <a:spcPct val="107000"/>
              </a:lnSpc>
              <a:spcAft>
                <a:spcPts val="775"/>
              </a:spcAft>
              <a:buNone/>
            </a:pPr>
            <a:endParaRPr lang="en-US" sz="1800" b="1" kern="100" dirty="0" smtClean="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r>
              <a:rPr lang="en-US" sz="1800" b="1" kern="100" dirty="0" smtClean="0">
                <a:solidFill>
                  <a:srgbClr val="000000"/>
                </a:solidFill>
                <a:effectLst/>
                <a:latin typeface="Calibri" panose="020F0502020204030204" pitchFamily="34" charset="0"/>
                <a:ea typeface="Calibri" panose="020F0502020204030204" pitchFamily="34" charset="0"/>
              </a:rPr>
              <a:t> </a:t>
            </a:r>
            <a:endParaRPr lang="en-CM" dirty="0"/>
          </a:p>
        </p:txBody>
      </p:sp>
      <p:pic>
        <p:nvPicPr>
          <p:cNvPr id="8" name="Picture 7">
            <a:extLst>
              <a:ext uri="{FF2B5EF4-FFF2-40B4-BE49-F238E27FC236}">
                <a16:creationId xmlns:a16="http://schemas.microsoft.com/office/drawing/2014/main" id="{9A189B0E-75E3-6FA6-B934-9F2CF894A304}"/>
              </a:ext>
            </a:extLst>
          </p:cNvPr>
          <p:cNvPicPr/>
          <p:nvPr/>
        </p:nvPicPr>
        <p:blipFill>
          <a:blip r:embed="rId2">
            <a:extLst>
              <a:ext uri="{28A0092B-C50C-407E-A947-70E740481C1C}">
                <a14:useLocalDpi xmlns:a14="http://schemas.microsoft.com/office/drawing/2010/main" val="0"/>
              </a:ext>
            </a:extLst>
          </a:blip>
          <a:stretch>
            <a:fillRect/>
          </a:stretch>
        </p:blipFill>
        <p:spPr>
          <a:xfrm>
            <a:off x="114303" y="61547"/>
            <a:ext cx="5952390" cy="4818184"/>
          </a:xfrm>
          <a:prstGeom prst="rect">
            <a:avLst/>
          </a:prstGeom>
        </p:spPr>
      </p:pic>
      <p:pic>
        <p:nvPicPr>
          <p:cNvPr id="7" name="Image 6"/>
          <p:cNvPicPr>
            <a:picLocks noChangeAspect="1"/>
          </p:cNvPicPr>
          <p:nvPr/>
        </p:nvPicPr>
        <p:blipFill>
          <a:blip r:embed="rId3"/>
          <a:stretch>
            <a:fillRect/>
          </a:stretch>
        </p:blipFill>
        <p:spPr>
          <a:xfrm>
            <a:off x="6180996" y="2079471"/>
            <a:ext cx="5943596" cy="4633362"/>
          </a:xfrm>
          <a:prstGeom prst="rect">
            <a:avLst/>
          </a:prstGeom>
        </p:spPr>
      </p:pic>
      <p:sp>
        <p:nvSpPr>
          <p:cNvPr id="9" name="ZoneTexte 8"/>
          <p:cNvSpPr txBox="1"/>
          <p:nvPr/>
        </p:nvSpPr>
        <p:spPr>
          <a:xfrm flipH="1">
            <a:off x="1063871" y="5099537"/>
            <a:ext cx="4053254" cy="461665"/>
          </a:xfrm>
          <a:prstGeom prst="rect">
            <a:avLst/>
          </a:prstGeom>
          <a:noFill/>
        </p:spPr>
        <p:txBody>
          <a:bodyPr wrap="square" rtlCol="0">
            <a:spAutoFit/>
          </a:bodyPr>
          <a:lstStyle/>
          <a:p>
            <a:r>
              <a:rPr lang="en-US" sz="2400" dirty="0" smtClean="0"/>
              <a:t>EARTH FROM GOOGLE EARTH</a:t>
            </a:r>
            <a:endParaRPr lang="en-US" sz="2400" dirty="0"/>
          </a:p>
        </p:txBody>
      </p:sp>
      <p:sp>
        <p:nvSpPr>
          <p:cNvPr id="10" name="ZoneTexte 9"/>
          <p:cNvSpPr txBox="1"/>
          <p:nvPr/>
        </p:nvSpPr>
        <p:spPr>
          <a:xfrm flipH="1">
            <a:off x="7126167" y="1312983"/>
            <a:ext cx="4053254" cy="461665"/>
          </a:xfrm>
          <a:prstGeom prst="rect">
            <a:avLst/>
          </a:prstGeom>
          <a:noFill/>
        </p:spPr>
        <p:txBody>
          <a:bodyPr wrap="square" rtlCol="0">
            <a:spAutoFit/>
          </a:bodyPr>
          <a:lstStyle/>
          <a:p>
            <a:r>
              <a:rPr lang="en-US" sz="2400" dirty="0" smtClean="0"/>
              <a:t>BUEA FROM GOOGLE EARTH</a:t>
            </a:r>
            <a:endParaRPr lang="en-US" sz="2400" dirty="0"/>
          </a:p>
        </p:txBody>
      </p:sp>
    </p:spTree>
    <p:extLst>
      <p:ext uri="{BB962C8B-B14F-4D97-AF65-F5344CB8AC3E}">
        <p14:creationId xmlns:p14="http://schemas.microsoft.com/office/powerpoint/2010/main" val="19523649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344B4-4B9D-10D5-58F3-E8FF414B0460}"/>
              </a:ext>
            </a:extLst>
          </p:cNvPr>
          <p:cNvSpPr>
            <a:spLocks noGrp="1"/>
          </p:cNvSpPr>
          <p:nvPr>
            <p:ph type="title"/>
          </p:nvPr>
        </p:nvSpPr>
        <p:spPr>
          <a:xfrm>
            <a:off x="0" y="0"/>
            <a:ext cx="12192000" cy="923278"/>
          </a:xfrm>
          <a:solidFill>
            <a:schemeClr val="accent6">
              <a:lumMod val="60000"/>
              <a:lumOff val="40000"/>
            </a:schemeClr>
          </a:solidFill>
        </p:spPr>
        <p:txBody>
          <a:bodyPr>
            <a:normAutofit fontScale="90000"/>
          </a:bodyPr>
          <a:lstStyle/>
          <a:p>
            <a:pPr algn="ctr"/>
            <a:r>
              <a:rPr lang="en-US" sz="2800" b="1" kern="100" dirty="0">
                <a:solidFill>
                  <a:srgbClr val="000000"/>
                </a:solidFill>
                <a:effectLst/>
                <a:latin typeface="Calibri" panose="020F0502020204030204" pitchFamily="34" charset="0"/>
                <a:ea typeface="Calibri" panose="020F0502020204030204" pitchFamily="34" charset="0"/>
              </a:rPr>
              <a:t/>
            </a:r>
            <a:br>
              <a:rPr lang="en-US" sz="2800" b="1" kern="100" dirty="0">
                <a:solidFill>
                  <a:srgbClr val="000000"/>
                </a:solidFill>
                <a:effectLst/>
                <a:latin typeface="Calibri" panose="020F0502020204030204" pitchFamily="34" charset="0"/>
                <a:ea typeface="Calibri" panose="020F0502020204030204" pitchFamily="34" charset="0"/>
              </a:rPr>
            </a:br>
            <a:r>
              <a:rPr lang="en-CM" sz="2700" b="1" kern="100" dirty="0">
                <a:solidFill>
                  <a:srgbClr val="000000"/>
                </a:solidFill>
                <a:effectLst/>
                <a:latin typeface="Calibri" panose="020F0502020204030204" pitchFamily="34" charset="0"/>
                <a:ea typeface="Calibri" panose="020F0502020204030204" pitchFamily="34" charset="0"/>
              </a:rPr>
              <a:t>LAB 1: RADIO NETWORK PLANNING OF A 4G NETWORK</a:t>
            </a:r>
            <a:r>
              <a:rPr lang="en-CM" sz="1800" kern="100" dirty="0">
                <a:solidFill>
                  <a:srgbClr val="000000"/>
                </a:solidFill>
                <a:effectLst/>
                <a:latin typeface="Calibri" panose="020F0502020204030204" pitchFamily="34" charset="0"/>
                <a:ea typeface="Calibri" panose="020F0502020204030204" pitchFamily="34" charset="0"/>
              </a:rPr>
              <a:t/>
            </a:r>
            <a:br>
              <a:rPr lang="en-CM" sz="1800" kern="100" dirty="0">
                <a:solidFill>
                  <a:srgbClr val="000000"/>
                </a:solidFill>
                <a:effectLst/>
                <a:latin typeface="Calibri" panose="020F0502020204030204" pitchFamily="34" charset="0"/>
                <a:ea typeface="Calibri" panose="020F0502020204030204" pitchFamily="34" charset="0"/>
              </a:rPr>
            </a:br>
            <a:endParaRPr lang="en-CM" dirty="0"/>
          </a:p>
        </p:txBody>
      </p:sp>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189609"/>
            <a:ext cx="12192000" cy="5668391"/>
          </a:xfrm>
          <a:solidFill>
            <a:schemeClr val="accent6">
              <a:lumMod val="40000"/>
              <a:lumOff val="60000"/>
            </a:schemeClr>
          </a:solidFill>
        </p:spPr>
        <p:txBody>
          <a:bodyPr anchor="ctr">
            <a:normAutofit fontScale="70000" lnSpcReduction="20000"/>
          </a:bodyPr>
          <a:lstStyle/>
          <a:p>
            <a:pPr marL="222250" indent="0">
              <a:lnSpc>
                <a:spcPct val="107000"/>
              </a:lnSpc>
              <a:spcAft>
                <a:spcPts val="775"/>
              </a:spcAft>
              <a:buNone/>
            </a:pPr>
            <a:r>
              <a:rPr lang="en-US" sz="1800" b="1" kern="100" dirty="0">
                <a:solidFill>
                  <a:srgbClr val="000000"/>
                </a:solidFill>
                <a:effectLst/>
                <a:latin typeface="Calibri" panose="020F0502020204030204" pitchFamily="34" charset="0"/>
                <a:ea typeface="Calibri" panose="020F0502020204030204" pitchFamily="34" charset="0"/>
              </a:rPr>
              <a:t> </a:t>
            </a:r>
          </a:p>
          <a:p>
            <a:pPr marL="222250" indent="0" algn="ctr">
              <a:lnSpc>
                <a:spcPct val="250000"/>
              </a:lnSpc>
              <a:spcAft>
                <a:spcPts val="775"/>
              </a:spcAft>
              <a:buNone/>
            </a:pPr>
            <a:r>
              <a:rPr lang="en-CM" kern="100" dirty="0" smtClean="0">
                <a:solidFill>
                  <a:srgbClr val="000000"/>
                </a:solidFill>
                <a:effectLst/>
                <a:latin typeface="Calibri" panose="020F0502020204030204" pitchFamily="34" charset="0"/>
                <a:ea typeface="Calibri" panose="020F0502020204030204" pitchFamily="34" charset="0"/>
              </a:rPr>
              <a:t>After </a:t>
            </a:r>
            <a:r>
              <a:rPr lang="en-CM" kern="100" dirty="0">
                <a:solidFill>
                  <a:srgbClr val="000000"/>
                </a:solidFill>
                <a:effectLst/>
                <a:latin typeface="Calibri" panose="020F0502020204030204" pitchFamily="34" charset="0"/>
                <a:ea typeface="Calibri" panose="020F0502020204030204" pitchFamily="34" charset="0"/>
              </a:rPr>
              <a:t>we have correctly launched the atoll software and selected the correct time zones and coordinate systems for our project, we are ready to import our coordinates recorded on the excel sheet to our sites on Atoll. </a:t>
            </a:r>
            <a:endParaRPr lang="en-US" kern="100" dirty="0">
              <a:solidFill>
                <a:srgbClr val="000000"/>
              </a:solidFill>
              <a:effectLst/>
              <a:latin typeface="Calibri" panose="020F0502020204030204" pitchFamily="34" charset="0"/>
              <a:ea typeface="Calibri" panose="020F0502020204030204" pitchFamily="34" charset="0"/>
            </a:endParaRPr>
          </a:p>
          <a:p>
            <a:pPr marL="222250" indent="0" algn="ctr">
              <a:lnSpc>
                <a:spcPct val="250000"/>
              </a:lnSpc>
              <a:spcAft>
                <a:spcPts val="775"/>
              </a:spcAft>
              <a:buNone/>
            </a:pPr>
            <a:r>
              <a:rPr lang="en-CM" kern="100" dirty="0">
                <a:solidFill>
                  <a:srgbClr val="000000"/>
                </a:solidFill>
                <a:effectLst/>
                <a:latin typeface="Calibri" panose="020F0502020204030204" pitchFamily="34" charset="0"/>
                <a:ea typeface="Calibri" panose="020F0502020204030204" pitchFamily="34" charset="0"/>
              </a:rPr>
              <a:t>For each of these sites which in practice represent the location of our BTS we will add 3 antennas, to utilize the concept of sectoring which will allow us to have a better coverage and signal quality. In this case, we will use 65deg 18dBi 4Tilt 2100MHz antennas. </a:t>
            </a:r>
            <a:endParaRPr lang="en-US" kern="100" dirty="0">
              <a:solidFill>
                <a:srgbClr val="000000"/>
              </a:solidFill>
              <a:effectLst/>
              <a:latin typeface="Calibri" panose="020F0502020204030204" pitchFamily="34" charset="0"/>
              <a:ea typeface="Calibri" panose="020F0502020204030204" pitchFamily="34" charset="0"/>
            </a:endParaRPr>
          </a:p>
          <a:p>
            <a:pPr marL="222250" indent="0" algn="ctr">
              <a:lnSpc>
                <a:spcPct val="250000"/>
              </a:lnSpc>
              <a:spcAft>
                <a:spcPts val="775"/>
              </a:spcAft>
              <a:buNone/>
            </a:pPr>
            <a:r>
              <a:rPr lang="en-CM" kern="100" dirty="0">
                <a:solidFill>
                  <a:srgbClr val="000000"/>
                </a:solidFill>
                <a:effectLst/>
                <a:latin typeface="Calibri" panose="020F0502020204030204" pitchFamily="34" charset="0"/>
                <a:ea typeface="Calibri" panose="020F0502020204030204" pitchFamily="34" charset="0"/>
              </a:rPr>
              <a:t>The colours represent the signal level with respect to the BTS from which it is emitted, the red region being the area of greater intensity and the blue regions those of weak signal levels. The following chart represents the mapping of signal level (in Decibels) to the different colours.  </a:t>
            </a:r>
            <a:endParaRPr lang="en-US" kern="100" dirty="0">
              <a:solidFill>
                <a:srgbClr val="000000"/>
              </a:solidFill>
              <a:effectLst/>
              <a:latin typeface="Calibri" panose="020F0502020204030204" pitchFamily="34" charset="0"/>
              <a:ea typeface="Calibri" panose="020F0502020204030204" pitchFamily="34" charset="0"/>
            </a:endParaRPr>
          </a:p>
          <a:p>
            <a:pPr marL="222250" indent="0" algn="ctr">
              <a:lnSpc>
                <a:spcPct val="107000"/>
              </a:lnSpc>
              <a:spcAft>
                <a:spcPts val="775"/>
              </a:spcAft>
              <a:buNone/>
            </a:pPr>
            <a:r>
              <a:rPr lang="en-CM" sz="2100" kern="100" dirty="0">
                <a:solidFill>
                  <a:srgbClr val="000000"/>
                </a:solidFill>
                <a:latin typeface="Calibri" panose="020F0502020204030204" pitchFamily="34" charset="0"/>
                <a:ea typeface="Calibri" panose="020F0502020204030204" pitchFamily="34" charset="0"/>
              </a:rPr>
              <a:t>After this done, we can export our prediction to our favourite GIS (in our case Google Earth). </a:t>
            </a:r>
            <a:r>
              <a:rPr lang="en-US" sz="2100" kern="100" dirty="0">
                <a:solidFill>
                  <a:srgbClr val="000000"/>
                </a:solidFill>
                <a:latin typeface="Calibri" panose="020F0502020204030204" pitchFamily="34" charset="0"/>
                <a:ea typeface="Calibri" panose="020F0502020204030204" pitchFamily="34" charset="0"/>
              </a:rPr>
              <a:t>H</a:t>
            </a:r>
            <a:r>
              <a:rPr lang="en-CM" sz="2100" kern="100" dirty="0">
                <a:solidFill>
                  <a:srgbClr val="000000"/>
                </a:solidFill>
                <a:latin typeface="Calibri" panose="020F0502020204030204" pitchFamily="34" charset="0"/>
                <a:ea typeface="Calibri" panose="020F0502020204030204" pitchFamily="34" charset="0"/>
              </a:rPr>
              <a:t>ence we obtain the following image </a:t>
            </a:r>
            <a:r>
              <a:rPr lang="en-US" sz="2100" kern="100" dirty="0">
                <a:solidFill>
                  <a:srgbClr val="000000"/>
                </a:solidFill>
                <a:latin typeface="Calibri" panose="020F0502020204030204" pitchFamily="34" charset="0"/>
                <a:ea typeface="Calibri" panose="020F0502020204030204" pitchFamily="34" charset="0"/>
              </a:rPr>
              <a:t>.</a:t>
            </a:r>
            <a:endParaRPr lang="en-CM" sz="2100" kern="100" dirty="0">
              <a:solidFill>
                <a:srgbClr val="000000"/>
              </a:solidFill>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sp>
        <p:nvSpPr>
          <p:cNvPr id="4" name="Rectangle 3">
            <a:extLst>
              <a:ext uri="{FF2B5EF4-FFF2-40B4-BE49-F238E27FC236}">
                <a16:creationId xmlns:a16="http://schemas.microsoft.com/office/drawing/2014/main" id="{0F550EBF-DBFB-4A1C-8EB8-07580F9B348D}"/>
              </a:ext>
            </a:extLst>
          </p:cNvPr>
          <p:cNvSpPr/>
          <p:nvPr/>
        </p:nvSpPr>
        <p:spPr>
          <a:xfrm>
            <a:off x="0" y="861135"/>
            <a:ext cx="12192000" cy="328474"/>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M"/>
          </a:p>
        </p:txBody>
      </p:sp>
    </p:spTree>
    <p:extLst>
      <p:ext uri="{BB962C8B-B14F-4D97-AF65-F5344CB8AC3E}">
        <p14:creationId xmlns:p14="http://schemas.microsoft.com/office/powerpoint/2010/main" val="271541370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algn="ctr"/>
            <a:r>
              <a:rPr lang="en-US" sz="3200" b="1"/>
              <a:t>Diagram from google earth</a:t>
            </a:r>
            <a:endParaRPr lang="en-US" sz="3200"/>
          </a:p>
        </p:txBody>
      </p:sp>
      <p:pic>
        <p:nvPicPr>
          <p:cNvPr id="4" name="Image 3"/>
          <p:cNvPicPr/>
          <p:nvPr/>
        </p:nvPicPr>
        <p:blipFill>
          <a:blip r:embed="rId2">
            <a:extLst>
              <a:ext uri="{28A0092B-C50C-407E-A947-70E740481C1C}">
                <a14:useLocalDpi xmlns:a14="http://schemas.microsoft.com/office/drawing/2010/main" val="0"/>
              </a:ext>
            </a:extLst>
          </a:blip>
          <a:stretch>
            <a:fillRect/>
          </a:stretch>
        </p:blipFill>
        <p:spPr>
          <a:xfrm>
            <a:off x="1484244" y="1245703"/>
            <a:ext cx="9223512" cy="5088835"/>
          </a:xfrm>
          <a:prstGeom prst="rect">
            <a:avLst/>
          </a:prstGeom>
        </p:spPr>
      </p:pic>
    </p:spTree>
    <p:extLst>
      <p:ext uri="{BB962C8B-B14F-4D97-AF65-F5344CB8AC3E}">
        <p14:creationId xmlns:p14="http://schemas.microsoft.com/office/powerpoint/2010/main" val="29038773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1"/>
            <a:ext cx="12192000" cy="6858000"/>
          </a:xfrm>
          <a:solidFill>
            <a:schemeClr val="accent6">
              <a:lumMod val="40000"/>
              <a:lumOff val="60000"/>
            </a:schemeClr>
          </a:solidFill>
        </p:spPr>
        <p:txBody>
          <a:bodyPr>
            <a:normAutofit/>
          </a:bodyPr>
          <a:lstStyle/>
          <a:p>
            <a:pPr marL="222250" indent="0">
              <a:lnSpc>
                <a:spcPct val="107000"/>
              </a:lnSpc>
              <a:spcAft>
                <a:spcPts val="775"/>
              </a:spcAft>
              <a:buNone/>
            </a:pPr>
            <a:endParaRPr lang="en-US" sz="1800" b="1"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a:p>
            <a:pPr marL="222250" indent="0" algn="ctr">
              <a:lnSpc>
                <a:spcPct val="200000"/>
              </a:lnSpc>
              <a:spcAft>
                <a:spcPts val="775"/>
              </a:spcAft>
              <a:buNone/>
            </a:pPr>
            <a:r>
              <a:rPr lang="en-CM" sz="1800" b="1" kern="100" dirty="0" smtClean="0">
                <a:solidFill>
                  <a:srgbClr val="000000"/>
                </a:solidFill>
                <a:effectLst/>
                <a:latin typeface="Calibri" panose="020F0502020204030204" pitchFamily="34" charset="0"/>
                <a:ea typeface="Calibri" panose="020F0502020204030204" pitchFamily="34" charset="0"/>
              </a:rPr>
              <a:t>O</a:t>
            </a:r>
            <a:r>
              <a:rPr lang="en-US" sz="1800" b="1" kern="100" dirty="0">
                <a:solidFill>
                  <a:srgbClr val="000000"/>
                </a:solidFill>
                <a:effectLst/>
                <a:latin typeface="Calibri" panose="020F0502020204030204" pitchFamily="34" charset="0"/>
                <a:ea typeface="Calibri" panose="020F0502020204030204" pitchFamily="34" charset="0"/>
              </a:rPr>
              <a:t>BSERVATION:</a:t>
            </a:r>
            <a:r>
              <a:rPr lang="en-US" sz="1800" kern="100" dirty="0">
                <a:solidFill>
                  <a:srgbClr val="000000"/>
                </a:solidFill>
                <a:effectLst/>
                <a:latin typeface="Calibri" panose="020F0502020204030204" pitchFamily="34" charset="0"/>
                <a:ea typeface="Calibri" panose="020F0502020204030204" pitchFamily="34"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marR="868045" indent="0" algn="ctr">
              <a:lnSpc>
                <a:spcPct val="200000"/>
              </a:lnSpc>
              <a:spcAft>
                <a:spcPts val="1460"/>
              </a:spcAft>
              <a:buNone/>
            </a:pPr>
            <a:r>
              <a:rPr lang="en-CM" sz="1800" kern="100" dirty="0">
                <a:solidFill>
                  <a:srgbClr val="000000"/>
                </a:solidFill>
                <a:effectLst/>
                <a:latin typeface="Calibri" panose="020F0502020204030204" pitchFamily="34" charset="0"/>
                <a:ea typeface="Calibri" panose="020F0502020204030204" pitchFamily="34" charset="0"/>
              </a:rPr>
              <a:t>We notice from the from the prediction that to effectively give the optimal network coverage to all zones we will need to use more BTS which will also give permit us to have more subscribers. So, as the town grows and expands to actually uninhabited zones further planning will need to be done. </a:t>
            </a:r>
          </a:p>
          <a:p>
            <a:pPr marL="222250" indent="0" algn="ctr">
              <a:lnSpc>
                <a:spcPct val="200000"/>
              </a:lnSpc>
              <a:spcAft>
                <a:spcPts val="775"/>
              </a:spcAft>
              <a:buNone/>
            </a:pPr>
            <a:r>
              <a:rPr lang="en-CM" sz="1800" b="1" kern="100" dirty="0">
                <a:solidFill>
                  <a:srgbClr val="000000"/>
                </a:solidFill>
                <a:effectLst/>
                <a:latin typeface="Calibri" panose="020F0502020204030204" pitchFamily="34" charset="0"/>
                <a:ea typeface="Calibri" panose="020F0502020204030204" pitchFamily="34" charset="0"/>
              </a:rPr>
              <a:t>C</a:t>
            </a:r>
            <a:r>
              <a:rPr lang="en-US" sz="1800" b="1" kern="100" dirty="0">
                <a:solidFill>
                  <a:srgbClr val="000000"/>
                </a:solidFill>
                <a:effectLst/>
                <a:latin typeface="Calibri" panose="020F0502020204030204" pitchFamily="34" charset="0"/>
                <a:ea typeface="Calibri" panose="020F0502020204030204" pitchFamily="34" charset="0"/>
              </a:rPr>
              <a:t>ONCLUSION:</a:t>
            </a:r>
            <a:r>
              <a:rPr lang="en-US" sz="1800" kern="100" dirty="0">
                <a:solidFill>
                  <a:srgbClr val="000000"/>
                </a:solidFill>
                <a:effectLst/>
                <a:latin typeface="Calibri" panose="020F0502020204030204" pitchFamily="34" charset="0"/>
                <a:ea typeface="Calibri" panose="020F0502020204030204" pitchFamily="34" charset="0"/>
              </a:rPr>
              <a:t> </a:t>
            </a:r>
            <a:endParaRPr lang="en-CM" sz="1800" kern="100" dirty="0">
              <a:solidFill>
                <a:srgbClr val="000000"/>
              </a:solidFill>
              <a:effectLst/>
              <a:latin typeface="Calibri" panose="020F0502020204030204" pitchFamily="34" charset="0"/>
              <a:ea typeface="Calibri" panose="020F0502020204030204" pitchFamily="34" charset="0"/>
            </a:endParaRPr>
          </a:p>
          <a:p>
            <a:pPr marL="222250" marR="868045" indent="0" algn="ctr">
              <a:lnSpc>
                <a:spcPct val="200000"/>
              </a:lnSpc>
              <a:spcAft>
                <a:spcPts val="945"/>
              </a:spcAft>
              <a:buNone/>
            </a:pPr>
            <a:r>
              <a:rPr lang="en-CM" sz="1800" kern="100" dirty="0">
                <a:solidFill>
                  <a:srgbClr val="000000"/>
                </a:solidFill>
                <a:effectLst/>
                <a:latin typeface="Calibri" panose="020F0502020204030204" pitchFamily="34" charset="0"/>
                <a:ea typeface="Calibri" panose="020F0502020204030204" pitchFamily="34" charset="0"/>
              </a:rPr>
              <a:t>This</a:t>
            </a:r>
            <a:r>
              <a:rPr lang="en-US" sz="1800" kern="100" dirty="0">
                <a:solidFill>
                  <a:srgbClr val="000000"/>
                </a:solidFill>
                <a:effectLst/>
                <a:latin typeface="Calibri" panose="020F0502020204030204" pitchFamily="34" charset="0"/>
                <a:ea typeface="Calibri" panose="020F0502020204030204" pitchFamily="34" charset="0"/>
              </a:rPr>
              <a:t> procedure produced a good</a:t>
            </a:r>
            <a:r>
              <a:rPr lang="en-CM" sz="1800" kern="100" dirty="0">
                <a:solidFill>
                  <a:srgbClr val="000000"/>
                </a:solidFill>
                <a:effectLst/>
                <a:latin typeface="Calibri" panose="020F0502020204030204" pitchFamily="34" charset="0"/>
                <a:ea typeface="Calibri" panose="020F0502020204030204" pitchFamily="34" charset="0"/>
              </a:rPr>
              <a:t> layout plan for a radio network planning of a 4</a:t>
            </a:r>
            <a:r>
              <a:rPr lang="en-US" sz="1800" kern="100" dirty="0">
                <a:solidFill>
                  <a:srgbClr val="000000"/>
                </a:solidFill>
                <a:effectLst/>
                <a:latin typeface="Calibri" panose="020F0502020204030204" pitchFamily="34" charset="0"/>
                <a:ea typeface="Calibri" panose="020F0502020204030204" pitchFamily="34" charset="0"/>
              </a:rPr>
              <a:t>G</a:t>
            </a:r>
            <a:r>
              <a:rPr lang="en-CM" sz="1800" kern="100" dirty="0">
                <a:solidFill>
                  <a:srgbClr val="000000"/>
                </a:solidFill>
                <a:effectLst/>
                <a:latin typeface="Calibri" panose="020F0502020204030204" pitchFamily="34" charset="0"/>
                <a:ea typeface="Calibri" panose="020F0502020204030204" pitchFamily="34" charset="0"/>
              </a:rPr>
              <a:t> network in the town of </a:t>
            </a:r>
            <a:r>
              <a:rPr lang="en-CM" sz="1800" kern="100" dirty="0" err="1">
                <a:solidFill>
                  <a:srgbClr val="000000"/>
                </a:solidFill>
                <a:effectLst/>
                <a:latin typeface="Calibri" panose="020F0502020204030204" pitchFamily="34" charset="0"/>
                <a:ea typeface="Calibri" panose="020F0502020204030204" pitchFamily="34" charset="0"/>
              </a:rPr>
              <a:t>Buea</a:t>
            </a:r>
            <a:r>
              <a:rPr lang="en-US" sz="1800" kern="100" dirty="0">
                <a:solidFill>
                  <a:srgbClr val="000000"/>
                </a:solidFill>
                <a:effectLst/>
                <a:latin typeface="Calibri" panose="020F0502020204030204" pitchFamily="34" charset="0"/>
                <a:ea typeface="Calibri" panose="020F0502020204030204" pitchFamily="34" charset="0"/>
              </a:rPr>
              <a:t> and with more research and investigation more improvements could yield better results</a:t>
            </a:r>
            <a:r>
              <a:rPr lang="en-CM" sz="1800" kern="100" dirty="0">
                <a:solidFill>
                  <a:srgbClr val="000000"/>
                </a:solidFill>
                <a:effectLst/>
                <a:latin typeface="Calibri" panose="020F0502020204030204" pitchFamily="34" charset="0"/>
                <a:ea typeface="Calibri" panose="020F0502020204030204" pitchFamily="34" charset="0"/>
              </a:rPr>
              <a:t>. </a:t>
            </a:r>
          </a:p>
          <a:p>
            <a:pPr marL="0" indent="0">
              <a:lnSpc>
                <a:spcPct val="107000"/>
              </a:lnSpc>
              <a:spcAft>
                <a:spcPts val="1090"/>
              </a:spcAft>
              <a:buNone/>
            </a:pPr>
            <a:r>
              <a:rPr lang="en-CM" sz="1800" kern="100" dirty="0">
                <a:solidFill>
                  <a:srgbClr val="000000"/>
                </a:solidFill>
                <a:effectLst/>
                <a:latin typeface="Calibri" panose="020F0502020204030204" pitchFamily="34" charset="0"/>
                <a:ea typeface="Calibri" panose="020F0502020204030204" pitchFamily="34" charset="0"/>
              </a:rPr>
              <a:t> </a:t>
            </a:r>
          </a:p>
          <a:p>
            <a:pPr marL="222250" indent="0">
              <a:lnSpc>
                <a:spcPct val="107000"/>
              </a:lnSpc>
              <a:spcAft>
                <a:spcPts val="775"/>
              </a:spcAft>
              <a:buNone/>
            </a:pP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2037314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0"/>
            <a:ext cx="12192000" cy="6858001"/>
          </a:xfrm>
          <a:solidFill>
            <a:schemeClr val="accent6">
              <a:lumMod val="40000"/>
              <a:lumOff val="60000"/>
            </a:schemeClr>
          </a:solidFill>
        </p:spPr>
        <p:txBody>
          <a:bodyPr>
            <a:normAutofit fontScale="77500" lnSpcReduction="20000"/>
          </a:bodyPr>
          <a:lstStyle/>
          <a:p>
            <a:pPr marL="0" marR="857885" indent="0" algn="ctr">
              <a:lnSpc>
                <a:spcPct val="270000"/>
              </a:lnSpc>
              <a:spcAft>
                <a:spcPts val="1065"/>
              </a:spcAft>
              <a:buNone/>
            </a:pPr>
            <a:r>
              <a:rPr lang="en-CM" sz="4400" b="1" kern="100" dirty="0" smtClean="0">
                <a:solidFill>
                  <a:srgbClr val="000000"/>
                </a:solidFill>
                <a:effectLst/>
                <a:latin typeface="Times New Roman" panose="02020603050405020304" pitchFamily="18" charset="0"/>
                <a:ea typeface="Times New Roman" panose="02020603050405020304" pitchFamily="18" charset="0"/>
              </a:rPr>
              <a:t>AIM</a:t>
            </a:r>
            <a:endParaRPr lang="en-US" sz="4400" b="1" kern="100" dirty="0">
              <a:solidFill>
                <a:srgbClr val="000000"/>
              </a:solidFill>
              <a:latin typeface="Times New Roman" panose="02020603050405020304" pitchFamily="18" charset="0"/>
              <a:ea typeface="Times New Roman" panose="02020603050405020304" pitchFamily="18" charset="0"/>
            </a:endParaRPr>
          </a:p>
          <a:p>
            <a:pPr marL="0" marR="857885" indent="0" algn="ctr">
              <a:lnSpc>
                <a:spcPct val="270000"/>
              </a:lnSpc>
              <a:spcAft>
                <a:spcPts val="1065"/>
              </a:spcAft>
              <a:buNone/>
            </a:pPr>
            <a:r>
              <a:rPr lang="en-CM" sz="4400" kern="100" dirty="0" smtClean="0">
                <a:solidFill>
                  <a:srgbClr val="000000"/>
                </a:solidFill>
                <a:effectLst/>
                <a:latin typeface="Times New Roman" panose="02020603050405020304" pitchFamily="18" charset="0"/>
                <a:ea typeface="Times New Roman" panose="02020603050405020304" pitchFamily="18" charset="0"/>
              </a:rPr>
              <a:t> </a:t>
            </a:r>
            <a:r>
              <a:rPr lang="en-US" sz="4400" kern="100" dirty="0" smtClean="0">
                <a:solidFill>
                  <a:srgbClr val="000000"/>
                </a:solidFill>
                <a:effectLst/>
                <a:latin typeface="Times New Roman" panose="02020603050405020304" pitchFamily="18" charset="0"/>
                <a:ea typeface="Times New Roman" panose="02020603050405020304" pitchFamily="18" charset="0"/>
              </a:rPr>
              <a:t>Configure a WLAN to connect FET Building and TECH Building</a:t>
            </a:r>
            <a:endParaRPr lang="en-CM" sz="4400" kern="100" dirty="0">
              <a:solidFill>
                <a:srgbClr val="000000"/>
              </a:solidFill>
              <a:effectLst/>
              <a:latin typeface="Calibri" panose="020F0502020204030204" pitchFamily="34" charset="0"/>
              <a:ea typeface="Calibri" panose="020F0502020204030204" pitchFamily="34" charset="0"/>
            </a:endParaRPr>
          </a:p>
          <a:p>
            <a:pPr marL="0" marR="857885" indent="0">
              <a:lnSpc>
                <a:spcPct val="109000"/>
              </a:lnSpc>
              <a:spcAft>
                <a:spcPts val="1085"/>
              </a:spcAft>
              <a:buNone/>
            </a:pPr>
            <a:endParaRPr lang="en-US" sz="4400" b="1" kern="100" dirty="0">
              <a:solidFill>
                <a:srgbClr val="000000"/>
              </a:solidFill>
              <a:effectLst/>
              <a:latin typeface="Times New Roman" panose="02020603050405020304" pitchFamily="18" charset="0"/>
              <a:ea typeface="Times New Roman" panose="02020603050405020304" pitchFamily="18" charset="0"/>
            </a:endParaRPr>
          </a:p>
          <a:p>
            <a:pPr marL="0" marR="857885" lvl="0" indent="0" fontAlgn="base">
              <a:lnSpc>
                <a:spcPct val="109000"/>
              </a:lnSpc>
              <a:spcAft>
                <a:spcPts val="600"/>
              </a:spcAft>
              <a:buClr>
                <a:srgbClr val="000000"/>
              </a:buClr>
              <a:buSzPts val="1100"/>
              <a:buNone/>
            </a:pPr>
            <a:endParaRPr lang="en-CM" sz="44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CM" sz="1800" kern="100" dirty="0">
              <a:solidFill>
                <a:srgbClr val="000000"/>
              </a:solidFill>
              <a:effectLst/>
              <a:latin typeface="Calibri" panose="020F0502020204030204" pitchFamily="34" charset="0"/>
              <a:ea typeface="Calibri" panose="020F0502020204030204" pitchFamily="34" charset="0"/>
            </a:endParaRPr>
          </a:p>
          <a:p>
            <a:pPr marL="0" indent="0">
              <a:lnSpc>
                <a:spcPct val="107000"/>
              </a:lnSpc>
              <a:spcAft>
                <a:spcPts val="1090"/>
              </a:spcAft>
              <a:buNone/>
            </a:pPr>
            <a:r>
              <a:rPr lang="en-CM" sz="1800" kern="100" dirty="0">
                <a:solidFill>
                  <a:srgbClr val="000000"/>
                </a:solidFill>
                <a:effectLst/>
                <a:latin typeface="Calibri" panose="020F0502020204030204" pitchFamily="34" charset="0"/>
                <a:ea typeface="Calibri" panose="020F0502020204030204" pitchFamily="34" charset="0"/>
              </a:rPr>
              <a:t> </a:t>
            </a:r>
          </a:p>
          <a:p>
            <a:pPr marL="222250" indent="0">
              <a:lnSpc>
                <a:spcPct val="107000"/>
              </a:lnSpc>
              <a:spcAft>
                <a:spcPts val="775"/>
              </a:spcAft>
              <a:buNone/>
            </a:pPr>
            <a:endParaRPr lang="en-CM" sz="1800" kern="100" dirty="0">
              <a:solidFill>
                <a:srgbClr val="000000"/>
              </a:solidFill>
              <a:effectLst/>
              <a:latin typeface="Calibri" panose="020F0502020204030204" pitchFamily="34" charset="0"/>
              <a:ea typeface="Calibri" panose="020F0502020204030204" pitchFamily="34" charset="0"/>
            </a:endParaRPr>
          </a:p>
          <a:p>
            <a:pPr marL="222250" indent="0">
              <a:lnSpc>
                <a:spcPct val="107000"/>
              </a:lnSpc>
              <a:spcAft>
                <a:spcPts val="775"/>
              </a:spcAft>
              <a:buNone/>
            </a:pPr>
            <a:endParaRPr lang="en-US" sz="1800" b="1" kern="10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8152280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EA7657-3CAD-3361-2D13-424D7978E091}"/>
              </a:ext>
            </a:extLst>
          </p:cNvPr>
          <p:cNvSpPr>
            <a:spLocks noGrp="1"/>
          </p:cNvSpPr>
          <p:nvPr>
            <p:ph idx="1"/>
          </p:nvPr>
        </p:nvSpPr>
        <p:spPr>
          <a:xfrm>
            <a:off x="0" y="0"/>
            <a:ext cx="12192000" cy="6858001"/>
          </a:xfrm>
          <a:solidFill>
            <a:schemeClr val="accent6">
              <a:lumMod val="40000"/>
              <a:lumOff val="60000"/>
            </a:schemeClr>
          </a:solidFill>
        </p:spPr>
        <p:txBody>
          <a:bodyPr>
            <a:normAutofit fontScale="62500" lnSpcReduction="20000"/>
          </a:bodyPr>
          <a:lstStyle/>
          <a:p>
            <a:pPr marL="0" marR="857885" indent="0" algn="ctr">
              <a:lnSpc>
                <a:spcPct val="109000"/>
              </a:lnSpc>
              <a:spcAft>
                <a:spcPts val="1085"/>
              </a:spcAft>
              <a:buNone/>
            </a:pPr>
            <a:r>
              <a:rPr lang="en-US" sz="4400" b="1" kern="100" smtClean="0">
                <a:solidFill>
                  <a:srgbClr val="000000"/>
                </a:solidFill>
                <a:effectLst/>
                <a:latin typeface="Times New Roman" panose="02020603050405020304" pitchFamily="18" charset="0"/>
                <a:ea typeface="Times New Roman" panose="02020603050405020304" pitchFamily="18" charset="0"/>
              </a:rPr>
              <a:t>REASONING</a:t>
            </a:r>
            <a:endParaRPr lang="en-US" sz="4400" kern="100" dirty="0" smtClean="0">
              <a:solidFill>
                <a:srgbClr val="000000"/>
              </a:solidFill>
              <a:effectLst/>
              <a:latin typeface="Times New Roman" panose="02020603050405020304" pitchFamily="18" charset="0"/>
              <a:ea typeface="Times New Roman" panose="02020603050405020304" pitchFamily="18" charset="0"/>
            </a:endParaRPr>
          </a:p>
          <a:p>
            <a:pPr marL="0" marR="857885" indent="0" algn="ctr">
              <a:lnSpc>
                <a:spcPct val="109000"/>
              </a:lnSpc>
              <a:spcAft>
                <a:spcPts val="1085"/>
              </a:spcAft>
              <a:buNone/>
            </a:pPr>
            <a:r>
              <a:rPr lang="en-CM" sz="4400" kern="100" dirty="0" smtClean="0">
                <a:solidFill>
                  <a:srgbClr val="000000"/>
                </a:solidFill>
                <a:effectLst/>
                <a:latin typeface="Times New Roman" panose="02020603050405020304" pitchFamily="18" charset="0"/>
                <a:ea typeface="Times New Roman" panose="02020603050405020304" pitchFamily="18" charset="0"/>
              </a:rPr>
              <a:t>For </a:t>
            </a:r>
            <a:r>
              <a:rPr lang="en-CM" sz="4400" kern="100" dirty="0">
                <a:solidFill>
                  <a:srgbClr val="000000"/>
                </a:solidFill>
                <a:effectLst/>
                <a:latin typeface="Times New Roman" panose="02020603050405020304" pitchFamily="18" charset="0"/>
                <a:ea typeface="Times New Roman" panose="02020603050405020304" pitchFamily="18" charset="0"/>
              </a:rPr>
              <a:t>the distribution and placement of the A</a:t>
            </a:r>
            <a:r>
              <a:rPr lang="en-US" sz="4400" kern="100" dirty="0">
                <a:solidFill>
                  <a:srgbClr val="000000"/>
                </a:solidFill>
                <a:effectLst/>
                <a:latin typeface="Times New Roman" panose="02020603050405020304" pitchFamily="18" charset="0"/>
                <a:ea typeface="Times New Roman" panose="02020603050405020304" pitchFamily="18" charset="0"/>
              </a:rPr>
              <a:t>P</a:t>
            </a:r>
            <a:r>
              <a:rPr lang="en-CM" sz="4400" kern="100" dirty="0">
                <a:solidFill>
                  <a:srgbClr val="000000"/>
                </a:solidFill>
                <a:effectLst/>
                <a:latin typeface="Times New Roman" panose="02020603050405020304" pitchFamily="18" charset="0"/>
                <a:ea typeface="Times New Roman" panose="02020603050405020304" pitchFamily="18" charset="0"/>
              </a:rPr>
              <a:t>s, the following was decided: </a:t>
            </a:r>
            <a:endParaRPr lang="en-CM" sz="4400" kern="100" dirty="0">
              <a:solidFill>
                <a:srgbClr val="000000"/>
              </a:solidFill>
              <a:effectLst/>
              <a:latin typeface="Calibri" panose="020F0502020204030204" pitchFamily="34" charset="0"/>
              <a:ea typeface="Calibri" panose="020F0502020204030204" pitchFamily="34" charset="0"/>
            </a:endParaRPr>
          </a:p>
          <a:p>
            <a:pPr marL="0" marR="857885" lvl="0" indent="0" algn="ctr" fontAlgn="base">
              <a:lnSpc>
                <a:spcPct val="109000"/>
              </a:lnSpc>
              <a:spcAft>
                <a:spcPts val="15"/>
              </a:spcAft>
              <a:buClr>
                <a:srgbClr val="000000"/>
              </a:buClr>
              <a:buSzPts val="1100"/>
              <a:buNone/>
            </a:pPr>
            <a:r>
              <a:rPr lang="en-CM" sz="4400"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Calibri" panose="020F0502020204030204" pitchFamily="34" charset="0"/>
              </a:rPr>
              <a:t>An AP will be installed in each </a:t>
            </a:r>
            <a:r>
              <a:rPr lang="en-US" sz="4400" strike="noStrike" kern="100" dirty="0" smtClean="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Calibri" panose="020F0502020204030204" pitchFamily="34" charset="0"/>
              </a:rPr>
              <a:t>building</a:t>
            </a:r>
            <a:r>
              <a:rPr lang="en-US" sz="44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Calibri" panose="020F0502020204030204" pitchFamily="34" charset="0"/>
              </a:rPr>
              <a:t> </a:t>
            </a:r>
            <a:r>
              <a:rPr lang="en-US" sz="4400" kern="100" dirty="0" smtClean="0">
                <a:solidFill>
                  <a:srgbClr val="000000"/>
                </a:solidFill>
                <a:uFill>
                  <a:solidFill>
                    <a:srgbClr val="000000"/>
                  </a:solidFill>
                </a:uFill>
                <a:latin typeface="Times New Roman" panose="02020603050405020304" pitchFamily="18" charset="0"/>
                <a:ea typeface="Times New Roman" panose="02020603050405020304" pitchFamily="18" charset="0"/>
                <a:cs typeface="Calibri" panose="020F0502020204030204" pitchFamily="34" charset="0"/>
              </a:rPr>
              <a:t>to permit communication between </a:t>
            </a:r>
            <a:r>
              <a:rPr lang="en-US" sz="44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Calibri" panose="020F0502020204030204" pitchFamily="34" charset="0"/>
              </a:rPr>
              <a:t>t</a:t>
            </a:r>
            <a:r>
              <a:rPr lang="en-US" sz="4400" kern="100" dirty="0" smtClean="0">
                <a:solidFill>
                  <a:srgbClr val="000000"/>
                </a:solidFill>
                <a:uFill>
                  <a:solidFill>
                    <a:srgbClr val="000000"/>
                  </a:solidFill>
                </a:uFill>
                <a:latin typeface="Times New Roman" panose="02020603050405020304" pitchFamily="18" charset="0"/>
                <a:ea typeface="Times New Roman" panose="02020603050405020304" pitchFamily="18" charset="0"/>
                <a:cs typeface="Calibri" panose="020F0502020204030204" pitchFamily="34" charset="0"/>
              </a:rPr>
              <a:t>he building </a:t>
            </a:r>
          </a:p>
          <a:p>
            <a:pPr marL="0" marR="857885" lvl="0" indent="0" algn="ctr" fontAlgn="base">
              <a:lnSpc>
                <a:spcPct val="109000"/>
              </a:lnSpc>
              <a:spcAft>
                <a:spcPts val="15"/>
              </a:spcAft>
              <a:buClr>
                <a:srgbClr val="000000"/>
              </a:buClr>
              <a:buSzPts val="1100"/>
              <a:buNone/>
            </a:pPr>
            <a:endParaRPr lang="en-US" sz="4400" kern="100" dirty="0" smtClean="0">
              <a:solidFill>
                <a:srgbClr val="000000"/>
              </a:solidFill>
              <a:uFill>
                <a:solidFill>
                  <a:srgbClr val="000000"/>
                </a:solidFill>
              </a:uFill>
              <a:latin typeface="Calibri" panose="020F0502020204030204" pitchFamily="34" charset="0"/>
              <a:ea typeface="Times New Roman" panose="02020603050405020304" pitchFamily="18" charset="0"/>
              <a:cs typeface="Calibri" panose="020F0502020204030204" pitchFamily="34" charset="0"/>
            </a:endParaRPr>
          </a:p>
          <a:p>
            <a:pPr marL="0" marR="857885" lvl="0" indent="0" algn="ctr" fontAlgn="base">
              <a:lnSpc>
                <a:spcPct val="109000"/>
              </a:lnSpc>
              <a:spcAft>
                <a:spcPts val="15"/>
              </a:spcAft>
              <a:buClr>
                <a:srgbClr val="000000"/>
              </a:buClr>
              <a:buSzPts val="1100"/>
              <a:buNone/>
            </a:pPr>
            <a:endParaRPr lang="en-US" sz="4400" kern="100" dirty="0">
              <a:solidFill>
                <a:srgbClr val="000000"/>
              </a:solidFill>
              <a:uFill>
                <a:solidFill>
                  <a:srgbClr val="000000"/>
                </a:solidFill>
              </a:uFill>
              <a:latin typeface="Calibri" panose="020F0502020204030204" pitchFamily="34" charset="0"/>
              <a:ea typeface="Times New Roman" panose="02020603050405020304" pitchFamily="18" charset="0"/>
              <a:cs typeface="Calibri" panose="020F0502020204030204" pitchFamily="34" charset="0"/>
            </a:endParaRPr>
          </a:p>
          <a:p>
            <a:pPr marL="0" marR="857885" lvl="0" indent="0" algn="ctr" fontAlgn="base">
              <a:lnSpc>
                <a:spcPct val="109000"/>
              </a:lnSpc>
              <a:spcAft>
                <a:spcPts val="15"/>
              </a:spcAft>
              <a:buClr>
                <a:srgbClr val="000000"/>
              </a:buClr>
              <a:buSzPts val="1100"/>
              <a:buNone/>
            </a:pPr>
            <a:endParaRPr lang="en-US" sz="4400" kern="100" dirty="0">
              <a:solidFill>
                <a:srgbClr val="000000"/>
              </a:solidFill>
              <a:uFill>
                <a:solidFill>
                  <a:srgbClr val="000000"/>
                </a:solidFill>
              </a:uFill>
              <a:latin typeface="Calibri" panose="020F0502020204030204" pitchFamily="34" charset="0"/>
              <a:ea typeface="Times New Roman" panose="02020603050405020304" pitchFamily="18" charset="0"/>
              <a:cs typeface="Calibri" panose="020F0502020204030204" pitchFamily="34" charset="0"/>
            </a:endParaRPr>
          </a:p>
          <a:p>
            <a:pPr marL="0" marR="857885" lvl="0" indent="0" algn="ctr" fontAlgn="base">
              <a:lnSpc>
                <a:spcPct val="109000"/>
              </a:lnSpc>
              <a:spcAft>
                <a:spcPts val="770"/>
              </a:spcAft>
              <a:buClr>
                <a:srgbClr val="000000"/>
              </a:buClr>
              <a:buSzPts val="1100"/>
              <a:buNone/>
            </a:pPr>
            <a:r>
              <a:rPr lang="en-US" sz="4400" b="1" kern="100" dirty="0">
                <a:solidFill>
                  <a:srgbClr val="000000"/>
                </a:solidFill>
                <a:effectLst/>
                <a:uFill>
                  <a:solidFill>
                    <a:srgbClr val="000000"/>
                  </a:solidFill>
                </a:uFill>
                <a:latin typeface="Calibri" panose="020F0502020204030204" pitchFamily="34" charset="0"/>
                <a:ea typeface="Times New Roman" panose="02020603050405020304" pitchFamily="18" charset="0"/>
                <a:cs typeface="Calibri" panose="020F0502020204030204" pitchFamily="34" charset="0"/>
              </a:rPr>
              <a:t> </a:t>
            </a:r>
            <a:r>
              <a:rPr lang="en-CM" sz="4400" b="1" kern="100" dirty="0">
                <a:solidFill>
                  <a:srgbClr val="000000"/>
                </a:solidFill>
                <a:effectLst/>
                <a:latin typeface="Times New Roman" panose="02020603050405020304" pitchFamily="18" charset="0"/>
                <a:ea typeface="Times New Roman" panose="02020603050405020304" pitchFamily="18" charset="0"/>
              </a:rPr>
              <a:t>SPECIFICATIONS: </a:t>
            </a:r>
            <a:endParaRPr lang="en-CM" sz="4400" kern="100" dirty="0">
              <a:solidFill>
                <a:srgbClr val="000000"/>
              </a:solidFill>
              <a:effectLst/>
              <a:latin typeface="Calibri" panose="020F0502020204030204" pitchFamily="34" charset="0"/>
              <a:ea typeface="Calibri" panose="020F0502020204030204" pitchFamily="34" charset="0"/>
            </a:endParaRPr>
          </a:p>
          <a:p>
            <a:pPr marL="342900" marR="857885" lvl="0" indent="-342900" algn="ctr" fontAlgn="base">
              <a:lnSpc>
                <a:spcPct val="109000"/>
              </a:lnSpc>
              <a:spcAft>
                <a:spcPts val="15"/>
              </a:spcAft>
              <a:buClr>
                <a:srgbClr val="000000"/>
              </a:buClr>
              <a:buSzPts val="1100"/>
              <a:buFont typeface="Arial" panose="020B0604020202020204" pitchFamily="34" charset="0"/>
              <a:buChar char="•"/>
            </a:pPr>
            <a:r>
              <a:rPr lang="en-CM" sz="44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Arial" panose="020B0604020202020204" pitchFamily="34" charset="0"/>
              </a:rPr>
              <a:t>An AC: </a:t>
            </a:r>
            <a:r>
              <a:rPr lang="en-CM" sz="4400" u="none" strike="noStrike" kern="100" dirty="0" smtClean="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Arial" panose="020B0604020202020204" pitchFamily="34" charset="0"/>
              </a:rPr>
              <a:t>AC6005 </a:t>
            </a:r>
            <a:endParaRPr lang="en-CM" sz="4400"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342900" marR="857885" lvl="0" indent="-342900" algn="ctr" fontAlgn="base">
              <a:lnSpc>
                <a:spcPct val="109000"/>
              </a:lnSpc>
              <a:spcAft>
                <a:spcPts val="15"/>
              </a:spcAft>
              <a:buClr>
                <a:srgbClr val="000000"/>
              </a:buClr>
              <a:buSzPts val="1100"/>
              <a:buFont typeface="Arial" panose="020B0604020202020204" pitchFamily="34" charset="0"/>
              <a:buChar char="•"/>
            </a:pPr>
            <a:r>
              <a:rPr lang="en-CM" sz="44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Arial" panose="020B0604020202020204" pitchFamily="34" charset="0"/>
              </a:rPr>
              <a:t>Applicable Aps: </a:t>
            </a:r>
            <a:r>
              <a:rPr lang="en-CM" sz="4400" u="none" strike="noStrike" kern="100" dirty="0" smtClean="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Arial" panose="020B0604020202020204" pitchFamily="34" charset="0"/>
              </a:rPr>
              <a:t>AP20</a:t>
            </a:r>
            <a:r>
              <a:rPr lang="en-US" sz="4400" u="none" strike="noStrike" kern="100" dirty="0" smtClean="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Arial" panose="020B0604020202020204" pitchFamily="34" charset="0"/>
              </a:rPr>
              <a:t>50</a:t>
            </a:r>
            <a:endParaRPr lang="en-CM" sz="4400"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342900" marR="857885" lvl="0" indent="-342900" algn="ctr" fontAlgn="base">
              <a:lnSpc>
                <a:spcPct val="109000"/>
              </a:lnSpc>
              <a:spcAft>
                <a:spcPts val="15"/>
              </a:spcAft>
              <a:buClr>
                <a:srgbClr val="000000"/>
              </a:buClr>
              <a:buSzPts val="1100"/>
              <a:buFont typeface="Arial" panose="020B0604020202020204" pitchFamily="34" charset="0"/>
              <a:buChar char="•"/>
            </a:pPr>
            <a:r>
              <a:rPr lang="en-CM" sz="44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Arial" panose="020B0604020202020204" pitchFamily="34" charset="0"/>
              </a:rPr>
              <a:t>Switches: S5700 </a:t>
            </a:r>
            <a:endParaRPr lang="en-CM" sz="4400"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342900" marR="857885" lvl="0" indent="-342900" algn="ctr" fontAlgn="base">
              <a:lnSpc>
                <a:spcPct val="109000"/>
              </a:lnSpc>
              <a:spcAft>
                <a:spcPts val="600"/>
              </a:spcAft>
              <a:buClr>
                <a:srgbClr val="000000"/>
              </a:buClr>
              <a:buSzPts val="1100"/>
              <a:buFont typeface="Arial" panose="020B0604020202020204" pitchFamily="34" charset="0"/>
              <a:buChar char="•"/>
            </a:pPr>
            <a:r>
              <a:rPr lang="en-CM" sz="44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Arial" panose="020B0604020202020204" pitchFamily="34" charset="0"/>
              </a:rPr>
              <a:t>Stations: </a:t>
            </a:r>
            <a:r>
              <a:rPr lang="en-CM" sz="4400" u="none" strike="noStrike" kern="100" dirty="0" smtClean="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Arial" panose="020B0604020202020204" pitchFamily="34" charset="0"/>
              </a:rPr>
              <a:t>STAs</a:t>
            </a:r>
            <a:r>
              <a:rPr lang="en-US" sz="4400" u="none" strike="noStrike" kern="100" dirty="0" smtClean="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Arial" panose="020B0604020202020204" pitchFamily="34" charset="0"/>
              </a:rPr>
              <a:t> etc.</a:t>
            </a:r>
            <a:endParaRPr lang="en-US" sz="4400" kern="100" dirty="0">
              <a:solidFill>
                <a:srgbClr val="000000"/>
              </a:solidFill>
              <a:uFill>
                <a:solidFill>
                  <a:srgbClr val="000000"/>
                </a:solidFill>
              </a:uFill>
              <a:latin typeface="Arial" panose="020B060402020202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232606106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égral">
  <a:themeElements>
    <a:clrScheme name="Inté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é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é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262</TotalTime>
  <Words>1222</Words>
  <Application>Microsoft Office PowerPoint</Application>
  <PresentationFormat>Grand écran</PresentationFormat>
  <Paragraphs>153</Paragraphs>
  <Slides>25</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25</vt:i4>
      </vt:variant>
    </vt:vector>
  </HeadingPairs>
  <TitlesOfParts>
    <vt:vector size="34" baseType="lpstr">
      <vt:lpstr>Arial</vt:lpstr>
      <vt:lpstr>Bahnschrift SemiBold</vt:lpstr>
      <vt:lpstr>Bahnschrift SemiBold SemiConden</vt:lpstr>
      <vt:lpstr>Calibri</vt:lpstr>
      <vt:lpstr>Times New Roman</vt:lpstr>
      <vt:lpstr>Tw Cen MT</vt:lpstr>
      <vt:lpstr>Tw Cen MT Condensed</vt:lpstr>
      <vt:lpstr>Wingdings 3</vt:lpstr>
      <vt:lpstr>Intégral</vt:lpstr>
      <vt:lpstr>MOBILE COMMUNICATIONS AND PROCOLS [CEF 356]</vt:lpstr>
      <vt:lpstr> PROJECT 1: RADIO NETWORK PLANNING OF A 4G NETWORK </vt:lpstr>
      <vt:lpstr>Présentation PowerPoint</vt:lpstr>
      <vt:lpstr>Présentation PowerPoint</vt:lpstr>
      <vt:lpstr> LAB 1: RADIO NETWORK PLANNING OF A 4G NETWORK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COMMUNICATIONS AND PROCOLS [CEF 356]</dc:title>
  <dc:creator>Quinuel Ndip-Agbor</dc:creator>
  <cp:lastModifiedBy>djeut</cp:lastModifiedBy>
  <cp:revision>20</cp:revision>
  <dcterms:created xsi:type="dcterms:W3CDTF">2023-05-30T09:26:27Z</dcterms:created>
  <dcterms:modified xsi:type="dcterms:W3CDTF">2023-06-01T16:48:10Z</dcterms:modified>
</cp:coreProperties>
</file>

<file path=docProps/thumbnail.jpeg>
</file>